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9" r:id="rId4"/>
    <p:sldId id="258" r:id="rId5"/>
    <p:sldId id="260" r:id="rId6"/>
    <p:sldId id="262" r:id="rId7"/>
    <p:sldId id="263" r:id="rId8"/>
    <p:sldId id="264" r:id="rId9"/>
    <p:sldId id="265" r:id="rId10"/>
    <p:sldId id="266" r:id="rId11"/>
    <p:sldId id="276" r:id="rId12"/>
    <p:sldId id="275" r:id="rId13"/>
    <p:sldId id="268" r:id="rId14"/>
    <p:sldId id="269" r:id="rId15"/>
    <p:sldId id="270" r:id="rId16"/>
    <p:sldId id="271" r:id="rId17"/>
    <p:sldId id="272" r:id="rId18"/>
    <p:sldId id="267" r:id="rId19"/>
    <p:sldId id="273" r:id="rId20"/>
    <p:sldId id="274" r:id="rId2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F9EC9"/>
    <a:srgbClr val="4DBDEE"/>
    <a:srgbClr val="7CB6FE"/>
    <a:srgbClr val="70A4E9"/>
    <a:srgbClr val="BC2D46"/>
    <a:srgbClr val="E600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694"/>
    <p:restoredTop sz="64430"/>
  </p:normalViewPr>
  <p:slideViewPr>
    <p:cSldViewPr snapToGrid="0" snapToObjects="1">
      <p:cViewPr>
        <p:scale>
          <a:sx n="74" d="100"/>
          <a:sy n="74" d="100"/>
        </p:scale>
        <p:origin x="120" y="-5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3C4CC8-C3DB-FB4E-A355-50021AF47643}" type="datetimeFigureOut">
              <a:rPr kumimoji="1" lang="zh-CN" altLang="en-US" smtClean="0"/>
              <a:t>2017/9/5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CE6894-D703-064F-B19D-D53EC8C03A2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797577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Relationship Id="rId3" Type="http://schemas.openxmlformats.org/officeDocument/2006/relationships/hyperlink" Target="http://link.zhihu.com/?target=http://flux7.com/blogs/docker/docker-saves-the-day-at-flux7/" TargetMode="Externa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本次分享为</a:t>
            </a:r>
            <a:r>
              <a:rPr kumimoji="1" lang="en-US" altLang="zh-CN" dirty="0" err="1" smtClean="0"/>
              <a:t>docker</a:t>
            </a:r>
            <a:r>
              <a:rPr kumimoji="1" lang="zh-CN" altLang="en-US" dirty="0" smtClean="0"/>
              <a:t>基础入门，偏理论知识较多，主要以</a:t>
            </a:r>
            <a:r>
              <a:rPr kumimoji="1" lang="en-US" altLang="zh-CN" dirty="0" err="1" smtClean="0"/>
              <a:t>docker</a:t>
            </a:r>
            <a:r>
              <a:rPr kumimoji="1" lang="zh-CN" altLang="en-US" dirty="0" smtClean="0"/>
              <a:t>相关</a:t>
            </a:r>
            <a:r>
              <a:rPr kumimoji="1" lang="zh-CN" altLang="en-US" dirty="0" smtClean="0"/>
              <a:t>概念进行</a:t>
            </a:r>
            <a:r>
              <a:rPr kumimoji="1" lang="zh-CN" altLang="en-US" dirty="0" smtClean="0"/>
              <a:t>讲解，帮助大家对</a:t>
            </a:r>
            <a:r>
              <a:rPr kumimoji="1" lang="en-US" altLang="zh-CN" dirty="0" err="1" smtClean="0"/>
              <a:t>docker</a:t>
            </a:r>
            <a:r>
              <a:rPr kumimoji="1" lang="zh-CN" altLang="en-US" dirty="0" smtClean="0"/>
              <a:t>有一个感性的认识和初步了解。其中也会有部分的动手演示环节。</a:t>
            </a:r>
            <a:endParaRPr kumimoji="1" lang="en-US" altLang="zh-CN" dirty="0" smtClean="0"/>
          </a:p>
          <a:p>
            <a:endParaRPr kumimoji="1" lang="en-US" altLang="zh-CN" dirty="0" smtClean="0"/>
          </a:p>
          <a:p>
            <a:endParaRPr kumimoji="1" lang="en-US" altLang="zh-CN" dirty="0" smtClean="0"/>
          </a:p>
          <a:p>
            <a:r>
              <a:rPr kumimoji="1" lang="en-US" altLang="zh-CN" dirty="0" smtClean="0"/>
              <a:t>Que:</a:t>
            </a:r>
            <a:r>
              <a:rPr kumimoji="1" lang="zh-CN" altLang="en-US" dirty="0" smtClean="0"/>
              <a:t>在正式介绍</a:t>
            </a:r>
            <a:r>
              <a:rPr kumimoji="1" lang="en-US" altLang="zh-CN" dirty="0" err="1" smtClean="0"/>
              <a:t>docker</a:t>
            </a:r>
            <a:r>
              <a:rPr kumimoji="1" lang="zh-CN" altLang="en-US" dirty="0" smtClean="0"/>
              <a:t>之前，我们先聊一点别的。。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CE6894-D703-064F-B19D-D53EC8C03A20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511324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Docker</a:t>
            </a:r>
            <a:r>
              <a:rPr kumimoji="1" lang="zh-CN" altLang="en-US" dirty="0" smtClean="0"/>
              <a:t>官网说</a:t>
            </a:r>
            <a:r>
              <a:rPr kumimoji="1" lang="en-US" altLang="zh-CN" dirty="0" err="1" smtClean="0"/>
              <a:t>docker</a:t>
            </a:r>
            <a:r>
              <a:rPr kumimoji="1" lang="zh-CN" altLang="en-US" dirty="0" smtClean="0"/>
              <a:t>是牛逼（领先）的容器即服务的平台</a:t>
            </a:r>
            <a:endParaRPr kumimoji="1" lang="en-US" altLang="zh-CN" dirty="0" smtClean="0"/>
          </a:p>
          <a:p>
            <a:r>
              <a:rPr kumimoji="1" lang="zh-CN" altLang="en-US" dirty="0" smtClean="0"/>
              <a:t>我说：</a:t>
            </a:r>
            <a:endParaRPr kumimoji="1" lang="en-US" altLang="zh-CN" dirty="0" smtClean="0"/>
          </a:p>
          <a:p>
            <a:endParaRPr kumimoji="1" lang="en-US" altLang="zh-CN" dirty="0" smtClean="0"/>
          </a:p>
          <a:p>
            <a:endParaRPr kumimoji="1" lang="en-US" altLang="zh-CN" dirty="0" smtClean="0"/>
          </a:p>
          <a:p>
            <a:endParaRPr kumimoji="1" lang="en-US" altLang="zh-CN" dirty="0" smtClean="0"/>
          </a:p>
          <a:p>
            <a:endParaRPr kumimoji="1" lang="en-US" altLang="zh-CN" dirty="0" smtClean="0"/>
          </a:p>
          <a:p>
            <a:r>
              <a:rPr kumimoji="1" lang="en-US" altLang="zh-CN" dirty="0" smtClean="0"/>
              <a:t>QUE:</a:t>
            </a:r>
            <a:r>
              <a:rPr kumimoji="1" lang="en-US" altLang="zh-CN" baseline="0" dirty="0" smtClean="0"/>
              <a:t> </a:t>
            </a:r>
            <a:r>
              <a:rPr kumimoji="1" lang="zh-CN" altLang="en-US" baseline="0" dirty="0" smtClean="0"/>
              <a:t>接下来一起看下</a:t>
            </a:r>
            <a:r>
              <a:rPr kumimoji="1" lang="en-US" altLang="zh-CN" baseline="0" dirty="0" err="1" smtClean="0"/>
              <a:t>docker</a:t>
            </a:r>
            <a:r>
              <a:rPr kumimoji="1" lang="zh-CN" altLang="en-US" baseline="0" dirty="0" smtClean="0"/>
              <a:t>的哲学。。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CE6894-D703-064F-B19D-D53EC8C03A20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258825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理解</a:t>
            </a:r>
            <a:r>
              <a:rPr kumimoji="1" lang="en-US" altLang="zh-CN" dirty="0" err="1" smtClean="0"/>
              <a:t>docker</a:t>
            </a:r>
            <a:r>
              <a:rPr kumimoji="1" lang="zh-CN" altLang="en-US" dirty="0" smtClean="0"/>
              <a:t>，先理解三个词：</a:t>
            </a:r>
            <a:r>
              <a:rPr kumimoji="1" lang="en-US" altLang="zh-CN" dirty="0" smtClean="0"/>
              <a:t>build</a:t>
            </a:r>
            <a:r>
              <a:rPr kumimoji="1" lang="zh-CN" altLang="en-US" dirty="0" smtClean="0"/>
              <a:t>，</a:t>
            </a:r>
            <a:r>
              <a:rPr kumimoji="1" lang="en-US" altLang="zh-CN" dirty="0" smtClean="0"/>
              <a:t>ship</a:t>
            </a:r>
            <a:r>
              <a:rPr kumimoji="1" lang="zh-CN" altLang="en-US" dirty="0" smtClean="0"/>
              <a:t>，</a:t>
            </a:r>
            <a:r>
              <a:rPr kumimoji="1" lang="en-US" altLang="zh-CN" dirty="0" smtClean="0"/>
              <a:t>run </a:t>
            </a:r>
          </a:p>
          <a:p>
            <a:endParaRPr kumimoji="1" lang="en-US" altLang="zh-CN" dirty="0" smtClean="0"/>
          </a:p>
          <a:p>
            <a:r>
              <a:rPr kumimoji="1" lang="zh-CN" altLang="en-US" dirty="0" smtClean="0"/>
              <a:t>我</a:t>
            </a:r>
            <a:r>
              <a:rPr kumimoji="1" lang="zh-CN" altLang="en-US" dirty="0" smtClean="0"/>
              <a:t>个人的理解： </a:t>
            </a:r>
            <a:endParaRPr kumimoji="1" lang="en-US" altLang="zh-CN" dirty="0" smtClean="0"/>
          </a:p>
          <a:p>
            <a:r>
              <a:rPr kumimoji="1" lang="en-US" altLang="zh-CN" dirty="0" smtClean="0"/>
              <a:t>Build: </a:t>
            </a:r>
            <a:r>
              <a:rPr kumimoji="1" lang="zh-CN" altLang="en-US" dirty="0" smtClean="0"/>
              <a:t>构建。通过</a:t>
            </a:r>
            <a:r>
              <a:rPr kumimoji="1" lang="en-US" altLang="zh-CN" dirty="0" err="1" smtClean="0"/>
              <a:t>dockerfile</a:t>
            </a:r>
            <a:r>
              <a:rPr kumimoji="1" lang="zh-CN" altLang="en-US" dirty="0" smtClean="0"/>
              <a:t>将你的应用及依赖构建为一个完整镜像</a:t>
            </a:r>
            <a:endParaRPr kumimoji="1" lang="en-US" altLang="zh-CN" dirty="0" smtClean="0"/>
          </a:p>
          <a:p>
            <a:r>
              <a:rPr kumimoji="1" lang="en-US" altLang="zh-CN" dirty="0" smtClean="0"/>
              <a:t>Ship: </a:t>
            </a:r>
            <a:r>
              <a:rPr kumimoji="1" lang="zh-CN" altLang="en-US" dirty="0" smtClean="0"/>
              <a:t>运输。这里指将构建的镜像发布到仓库</a:t>
            </a:r>
            <a:endParaRPr kumimoji="1" lang="en-US" altLang="zh-CN" dirty="0" smtClean="0"/>
          </a:p>
          <a:p>
            <a:r>
              <a:rPr kumimoji="1" lang="en-US" altLang="zh-CN" dirty="0" smtClean="0"/>
              <a:t>Run</a:t>
            </a:r>
            <a:r>
              <a:rPr kumimoji="1" lang="zh-CN" altLang="en-US" dirty="0" smtClean="0"/>
              <a:t>：运行。从仓库拉取镜像，并以容器方式运行。</a:t>
            </a:r>
            <a:endParaRPr kumimoji="1" lang="en-US" altLang="zh-CN" dirty="0" smtClean="0"/>
          </a:p>
          <a:p>
            <a:endParaRPr kumimoji="1" lang="en-US" altLang="zh-CN" dirty="0" smtClean="0"/>
          </a:p>
          <a:p>
            <a:r>
              <a:rPr kumimoji="1" lang="en-US" altLang="zh-CN" dirty="0" err="1" smtClean="0"/>
              <a:t>docker</a:t>
            </a:r>
            <a:r>
              <a:rPr kumimoji="1" lang="zh-CN" altLang="en-US" dirty="0" smtClean="0"/>
              <a:t>强调的是“开箱即用”的概念。我将自己的产品通过仓库交付给你，你拿到后打开就能直接使用。</a:t>
            </a:r>
            <a:endParaRPr kumimoji="1" lang="en-US" altLang="zh-CN" dirty="0" smtClean="0"/>
          </a:p>
          <a:p>
            <a:endParaRPr kumimoji="1" lang="en-US" altLang="zh-CN" dirty="0" smtClean="0"/>
          </a:p>
          <a:p>
            <a:endParaRPr kumimoji="1" lang="en-US" altLang="zh-CN" dirty="0" smtClean="0"/>
          </a:p>
          <a:p>
            <a:r>
              <a:rPr kumimoji="1" lang="en-US" altLang="zh-CN" dirty="0" smtClean="0"/>
              <a:t>QUE:</a:t>
            </a:r>
            <a:r>
              <a:rPr kumimoji="1" lang="en-US" altLang="zh-CN" baseline="0" dirty="0" smtClean="0"/>
              <a:t> </a:t>
            </a:r>
            <a:r>
              <a:rPr kumimoji="1" lang="zh-CN" altLang="en-US" baseline="0" dirty="0" smtClean="0"/>
              <a:t>那么接下来看下</a:t>
            </a:r>
            <a:r>
              <a:rPr kumimoji="1" lang="en-US" altLang="zh-CN" baseline="0" dirty="0" err="1" smtClean="0"/>
              <a:t>docker</a:t>
            </a:r>
            <a:r>
              <a:rPr kumimoji="1" lang="zh-CN" altLang="en-US" baseline="0" dirty="0" smtClean="0"/>
              <a:t>都有哪些应用场景吧</a:t>
            </a:r>
            <a:r>
              <a:rPr kumimoji="1" lang="en-US" altLang="zh-CN" baseline="0" dirty="0" smtClean="0"/>
              <a:t>!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CE6894-D703-064F-B19D-D53EC8C03A20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83584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调试能力</a:t>
            </a:r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Docker</a:t>
            </a:r>
            <a:r>
              <a:rPr lang="zh-CN" altLang="en-US" dirty="0" smtClean="0"/>
              <a:t/>
            </a:r>
            <a:br>
              <a:rPr lang="zh-CN" altLang="en-US" dirty="0" smtClean="0"/>
            </a:b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提供了很多的工具，这些工具不一定只是针对容器，但是却适用于容器。它们提供了很多的功能，包括可以为容器设置检查点、设置版本和查看两个容器之间的差别，这些特性可以帮助调试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Bug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。你可以在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《Docker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拯救世界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》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的文章中找到这一点的例证。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kumimoji="1"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QUE:</a:t>
            </a:r>
            <a:r>
              <a:rPr kumimoji="1"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下面我们</a:t>
            </a:r>
            <a:r>
              <a:rPr kumimoji="1"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一起看下</a:t>
            </a:r>
            <a:r>
              <a:rPr kumimoji="1"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docker</a:t>
            </a:r>
            <a:r>
              <a:rPr kumimoji="1"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的几个核心成员吧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CE6894-D703-064F-B19D-D53EC8C03A20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112691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我先简单解释下</a:t>
            </a:r>
            <a:endParaRPr kumimoji="1" lang="en-US" altLang="zh-CN" dirty="0" smtClean="0"/>
          </a:p>
          <a:p>
            <a:endParaRPr kumimoji="1" lang="en-US" altLang="zh-CN" dirty="0" smtClean="0"/>
          </a:p>
          <a:p>
            <a:r>
              <a:rPr kumimoji="1" lang="en-US" altLang="zh-CN" dirty="0" smtClean="0"/>
              <a:t>Que: </a:t>
            </a:r>
            <a:r>
              <a:rPr kumimoji="1" lang="zh-CN" altLang="en-US" dirty="0" smtClean="0"/>
              <a:t>那么这几者之间的关系是怎么样的呢？</a:t>
            </a:r>
            <a:endParaRPr kumimoji="1" lang="en-US" altLang="zh-CN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CE6894-D703-064F-B19D-D53EC8C03A20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74678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镜像可以看做是</a:t>
            </a:r>
            <a:r>
              <a:rPr kumimoji="1" lang="en-US" altLang="zh-CN" dirty="0" smtClean="0"/>
              <a:t>java</a:t>
            </a:r>
            <a:r>
              <a:rPr kumimoji="1" lang="zh-CN" altLang="en-US" dirty="0" smtClean="0"/>
              <a:t>中的类，而容器可以看做是</a:t>
            </a:r>
            <a:r>
              <a:rPr kumimoji="1" lang="en-US" altLang="zh-CN" dirty="0" smtClean="0"/>
              <a:t>java</a:t>
            </a:r>
            <a:r>
              <a:rPr kumimoji="1" lang="zh-CN" altLang="en-US" dirty="0" smtClean="0"/>
              <a:t>中类的某个实例</a:t>
            </a:r>
            <a:endParaRPr kumimoji="1" lang="en-US" altLang="zh-CN" dirty="0" smtClean="0"/>
          </a:p>
          <a:p>
            <a:endParaRPr kumimoji="1" lang="en-US" altLang="zh-CN" dirty="0" smtClean="0"/>
          </a:p>
          <a:p>
            <a:endParaRPr kumimoji="1" lang="en-US" altLang="zh-CN" dirty="0" smtClean="0"/>
          </a:p>
          <a:p>
            <a:r>
              <a:rPr kumimoji="1" lang="en-US" altLang="zh-CN" dirty="0" smtClean="0"/>
              <a:t>Que</a:t>
            </a:r>
            <a:r>
              <a:rPr kumimoji="1" lang="zh-CN" altLang="en-US" dirty="0" smtClean="0"/>
              <a:t>：大家可以看到，这里其实缘起</a:t>
            </a:r>
            <a:r>
              <a:rPr kumimoji="1" lang="en-US" altLang="zh-CN" dirty="0" err="1" smtClean="0"/>
              <a:t>Dockerfile</a:t>
            </a:r>
            <a:r>
              <a:rPr kumimoji="1" lang="zh-CN" altLang="en-US" dirty="0" smtClean="0"/>
              <a:t>，既然如此，我们主要从</a:t>
            </a:r>
            <a:r>
              <a:rPr kumimoji="1" lang="en-US" altLang="zh-CN" dirty="0" err="1" smtClean="0"/>
              <a:t>dockerfile</a:t>
            </a:r>
            <a:r>
              <a:rPr kumimoji="1" lang="zh-CN" altLang="en-US" dirty="0" smtClean="0"/>
              <a:t>说起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CE6894-D703-064F-B19D-D53EC8C03A20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28044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接下来，我们看下</a:t>
            </a:r>
            <a:r>
              <a:rPr kumimoji="1" lang="en-US" altLang="zh-CN" dirty="0" err="1" smtClean="0"/>
              <a:t>dockerfile</a:t>
            </a:r>
            <a:r>
              <a:rPr kumimoji="1" lang="zh-CN" altLang="en-US" dirty="0" smtClean="0"/>
              <a:t>的能力范围：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CE6894-D703-064F-B19D-D53EC8C03A20}" type="slidenum">
              <a:rPr kumimoji="1" lang="zh-CN" altLang="en-US" smtClean="0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273561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大至操作系统发行版，小至某个单一的文本文件。</a:t>
            </a:r>
            <a:endParaRPr kumimoji="1" lang="en-US" altLang="zh-CN" dirty="0" smtClean="0"/>
          </a:p>
          <a:p>
            <a:r>
              <a:rPr kumimoji="1" lang="zh-CN" altLang="en-US" dirty="0" smtClean="0"/>
              <a:t>几乎无所不能！用</a:t>
            </a:r>
            <a:r>
              <a:rPr kumimoji="1" lang="en-US" altLang="zh-CN" dirty="0" err="1" smtClean="0"/>
              <a:t>dockerfile</a:t>
            </a:r>
            <a:r>
              <a:rPr kumimoji="1" lang="zh-CN" altLang="en-US" dirty="0" smtClean="0"/>
              <a:t>构建镜像，可以将你的应用本身、你的应用依赖的运行环境、包括底层操作系统发行版（不论是</a:t>
            </a:r>
            <a:r>
              <a:rPr kumimoji="1" lang="en-US" altLang="zh-CN" dirty="0" smtClean="0"/>
              <a:t>centos</a:t>
            </a:r>
            <a:r>
              <a:rPr kumimoji="1" lang="zh-CN" altLang="en-US" dirty="0" smtClean="0"/>
              <a:t>还是</a:t>
            </a:r>
            <a:r>
              <a:rPr kumimoji="1" lang="en-US" altLang="zh-CN" dirty="0" err="1" smtClean="0"/>
              <a:t>ubuntu</a:t>
            </a:r>
            <a:r>
              <a:rPr kumimoji="1" lang="zh-CN" altLang="en-US" dirty="0" smtClean="0"/>
              <a:t>） 统统装进一个镜像内。</a:t>
            </a:r>
            <a:endParaRPr kumimoji="1" lang="en-US" altLang="zh-CN" dirty="0" smtClean="0"/>
          </a:p>
          <a:p>
            <a:r>
              <a:rPr kumimoji="1" lang="zh-CN" altLang="en-US" dirty="0" smtClean="0"/>
              <a:t>将你做好的镜像上传到</a:t>
            </a:r>
            <a:r>
              <a:rPr kumimoji="1" lang="en-US" altLang="zh-CN" dirty="0" err="1" smtClean="0"/>
              <a:t>docker</a:t>
            </a:r>
            <a:r>
              <a:rPr kumimoji="1" lang="zh-CN" altLang="en-US" dirty="0" smtClean="0"/>
              <a:t>仓库，地球上任何一台装有标准</a:t>
            </a:r>
            <a:r>
              <a:rPr kumimoji="1" lang="en-US" altLang="zh-CN" dirty="0" err="1" smtClean="0"/>
              <a:t>docker</a:t>
            </a:r>
            <a:r>
              <a:rPr kumimoji="1" lang="zh-CN" altLang="en-US" dirty="0" smtClean="0"/>
              <a:t>环境的机器从仓库拉取你的镜像后，开箱即用！</a:t>
            </a:r>
            <a:endParaRPr kumimoji="1" lang="en-US" altLang="zh-CN" dirty="0" smtClean="0"/>
          </a:p>
          <a:p>
            <a:r>
              <a:rPr kumimoji="1" lang="zh-CN" altLang="en-US" dirty="0" smtClean="0"/>
              <a:t>再也不用担心对方的操作系统是啥、对方有没有安装符合你应用要求的</a:t>
            </a:r>
            <a:r>
              <a:rPr kumimoji="1" lang="en-US" altLang="zh-CN" dirty="0" err="1" smtClean="0"/>
              <a:t>jdk</a:t>
            </a:r>
            <a:r>
              <a:rPr kumimoji="1" lang="zh-CN" altLang="en-US" dirty="0" smtClean="0"/>
              <a:t>、</a:t>
            </a:r>
            <a:r>
              <a:rPr kumimoji="1" lang="en-US" altLang="zh-CN" dirty="0" smtClean="0"/>
              <a:t>tomcat</a:t>
            </a:r>
            <a:r>
              <a:rPr kumimoji="1" lang="zh-CN" altLang="en-US" dirty="0" smtClean="0"/>
              <a:t>？</a:t>
            </a:r>
            <a:endParaRPr kumimoji="1" lang="en-US" altLang="zh-CN" dirty="0" smtClean="0"/>
          </a:p>
          <a:p>
            <a:endParaRPr kumimoji="1" lang="en-US" altLang="zh-CN" dirty="0" smtClean="0"/>
          </a:p>
          <a:p>
            <a:r>
              <a:rPr kumimoji="1" lang="zh-CN" altLang="en-US" dirty="0" smtClean="0"/>
              <a:t>光说不练假把式，接下来。。。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CE6894-D703-064F-B19D-D53EC8C03A20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458802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演示环节</a:t>
            </a:r>
            <a:r>
              <a:rPr kumimoji="1" lang="en-US" altLang="zh-CN" dirty="0" smtClean="0"/>
              <a:t> (148)</a:t>
            </a:r>
            <a:r>
              <a:rPr kumimoji="1" lang="en-US" altLang="zh-CN" baseline="0" dirty="0" smtClean="0"/>
              <a:t> /data/</a:t>
            </a:r>
            <a:r>
              <a:rPr kumimoji="1" lang="en-US" altLang="zh-CN" baseline="0" dirty="0" err="1" smtClean="0"/>
              <a:t>zhouzhp</a:t>
            </a:r>
            <a:endParaRPr kumimoji="1" lang="en-US" altLang="zh-CN" baseline="0" dirty="0" smtClean="0"/>
          </a:p>
          <a:p>
            <a:endParaRPr kumimoji="1" lang="en-US" altLang="zh-CN" baseline="0" dirty="0" smtClean="0"/>
          </a:p>
          <a:p>
            <a:r>
              <a:rPr kumimoji="1" lang="en-US" altLang="zh-CN" baseline="0" dirty="0" smtClean="0"/>
              <a:t>https://</a:t>
            </a:r>
            <a:r>
              <a:rPr kumimoji="1" lang="en-US" altLang="zh-CN" baseline="0" dirty="0" err="1" smtClean="0"/>
              <a:t>hub.docker.com</a:t>
            </a:r>
            <a:r>
              <a:rPr kumimoji="1" lang="en-US" altLang="zh-CN" baseline="0" dirty="0" smtClean="0"/>
              <a:t>/_/</a:t>
            </a:r>
            <a:r>
              <a:rPr kumimoji="1" lang="en-US" altLang="zh-CN" baseline="0" dirty="0" err="1" smtClean="0"/>
              <a:t>nginx</a:t>
            </a:r>
            <a:r>
              <a:rPr kumimoji="1" lang="en-US" altLang="zh-CN" baseline="0" dirty="0" smtClean="0"/>
              <a:t>/</a:t>
            </a:r>
          </a:p>
          <a:p>
            <a:endParaRPr kumimoji="1" lang="en-US" altLang="zh-CN" baseline="0" dirty="0" smtClean="0"/>
          </a:p>
          <a:p>
            <a:r>
              <a:rPr kumimoji="1" lang="en-US" altLang="zh-CN" baseline="0" dirty="0" smtClean="0"/>
              <a:t>https://</a:t>
            </a:r>
            <a:r>
              <a:rPr kumimoji="1" lang="en-US" altLang="zh-CN" baseline="0" dirty="0" err="1" smtClean="0"/>
              <a:t>github.com</a:t>
            </a:r>
            <a:r>
              <a:rPr kumimoji="1" lang="en-US" altLang="zh-CN" baseline="0" dirty="0" smtClean="0"/>
              <a:t>/</a:t>
            </a:r>
            <a:r>
              <a:rPr kumimoji="1" lang="en-US" altLang="zh-CN" baseline="0" dirty="0" err="1" smtClean="0"/>
              <a:t>nginxinc</a:t>
            </a:r>
            <a:r>
              <a:rPr kumimoji="1" lang="en-US" altLang="zh-CN" baseline="0" dirty="0" smtClean="0"/>
              <a:t>/</a:t>
            </a:r>
            <a:r>
              <a:rPr kumimoji="1" lang="en-US" altLang="zh-CN" baseline="0" dirty="0" err="1" smtClean="0"/>
              <a:t>docker-nginx</a:t>
            </a:r>
            <a:r>
              <a:rPr kumimoji="1" lang="en-US" altLang="zh-CN" baseline="0" dirty="0" smtClean="0"/>
              <a:t>/blob/14aa3b1b80341099afbf90eb0a9b9061b7145f18/mainline/stretch/</a:t>
            </a:r>
            <a:r>
              <a:rPr kumimoji="1" lang="en-US" altLang="zh-CN" baseline="0" dirty="0" err="1" smtClean="0"/>
              <a:t>Dockerfile</a:t>
            </a:r>
            <a:endParaRPr kumimoji="1" lang="en-US" altLang="zh-CN" baseline="0" dirty="0" smtClean="0"/>
          </a:p>
          <a:p>
            <a:endParaRPr kumimoji="1" lang="en-US" altLang="zh-CN" dirty="0" smtClean="0"/>
          </a:p>
          <a:p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nginx</a:t>
            </a:r>
            <a:r>
              <a:rPr lang="en-US" altLang="zh-CN" dirty="0" smtClean="0"/>
              <a:t> 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RUN</a:t>
            </a:r>
            <a:r>
              <a:rPr lang="en-US" altLang="zh-CN" dirty="0" smtClean="0"/>
              <a:t> 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echo</a:t>
            </a:r>
            <a:r>
              <a:rPr lang="en-US" altLang="zh-CN" dirty="0" smtClean="0">
                <a:effectLst/>
              </a:rPr>
              <a:t> 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'&lt;h1&gt;Hello, Docker!&lt;/h1&gt;'</a:t>
            </a:r>
            <a:r>
              <a:rPr lang="en-US" altLang="zh-CN" dirty="0" smtClean="0">
                <a:effectLst/>
              </a:rPr>
              <a:t> &gt; /</a:t>
            </a:r>
            <a:r>
              <a:rPr lang="en-US" altLang="zh-CN" dirty="0" err="1" smtClean="0">
                <a:effectLst/>
              </a:rPr>
              <a:t>usr</a:t>
            </a:r>
            <a:r>
              <a:rPr lang="en-US" altLang="zh-CN" dirty="0" smtClean="0">
                <a:effectLst/>
              </a:rPr>
              <a:t>/share/</a:t>
            </a:r>
            <a:r>
              <a:rPr lang="en-US" altLang="zh-CN" dirty="0" err="1" smtClean="0">
                <a:effectLst/>
              </a:rPr>
              <a:t>nginx</a:t>
            </a:r>
            <a:r>
              <a:rPr lang="en-US" altLang="zh-CN" dirty="0" smtClean="0">
                <a:effectLst/>
              </a:rPr>
              <a:t>/html/</a:t>
            </a:r>
            <a:r>
              <a:rPr lang="en-US" altLang="zh-CN" dirty="0" err="1" smtClean="0">
                <a:effectLst/>
              </a:rPr>
              <a:t>index.html</a:t>
            </a:r>
            <a:endParaRPr lang="en-US" altLang="zh-CN" dirty="0" smtClean="0">
              <a:effectLst/>
            </a:endParaRPr>
          </a:p>
          <a:p>
            <a:endParaRPr kumimoji="1" lang="en-US" altLang="zh-CN" dirty="0" smtClean="0">
              <a:effectLst/>
            </a:endParaRPr>
          </a:p>
          <a:p>
            <a:endParaRPr kumimoji="1" lang="en-US" altLang="zh-CN" dirty="0" smtClean="0">
              <a:effectLst/>
            </a:endParaRPr>
          </a:p>
          <a:p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讲的顺序：</a:t>
            </a:r>
          </a:p>
          <a:p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dockerfile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编写、构建 </a:t>
            </a:r>
          </a:p>
          <a:p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（先写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1.0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版本，</a:t>
            </a: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index.html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打包进镜像 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2.0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版本，文件卷映射 </a:t>
            </a:r>
          </a:p>
          <a:p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 </a:t>
            </a:r>
          </a:p>
          <a:p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镜像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pull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、列表查看 </a:t>
            </a:r>
          </a:p>
          <a:p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容器运行、</a:t>
            </a: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ps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stats 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curl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查看效果，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logs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日志 </a:t>
            </a:r>
          </a:p>
          <a:p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zh-CN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进入容器看一下操作系统等 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(cat /</a:t>
            </a: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etc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/centos-release 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cat /</a:t>
            </a: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etc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/issue) </a:t>
            </a:r>
          </a:p>
          <a:p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zh-CN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kumimoji="1" lang="en-US" altLang="zh-CN" dirty="0" smtClean="0">
                <a:effectLst/>
              </a:rPr>
              <a:t>Que: </a:t>
            </a:r>
            <a:r>
              <a:rPr kumimoji="1" lang="zh-CN" altLang="en-US" dirty="0" smtClean="0">
                <a:effectLst/>
              </a:rPr>
              <a:t>最后，我们一起到</a:t>
            </a:r>
            <a:r>
              <a:rPr kumimoji="1" lang="en-US" altLang="zh-CN" dirty="0" err="1" smtClean="0">
                <a:effectLst/>
              </a:rPr>
              <a:t>docker</a:t>
            </a:r>
            <a:r>
              <a:rPr kumimoji="1" lang="zh-CN" altLang="en-US" dirty="0" smtClean="0">
                <a:effectLst/>
              </a:rPr>
              <a:t>码头看下他们的故事。。。</a:t>
            </a:r>
            <a:endParaRPr kumimoji="1" lang="en-US" altLang="zh-CN" dirty="0" smtClean="0">
              <a:effectLst/>
            </a:endParaRPr>
          </a:p>
          <a:p>
            <a:endParaRPr kumimoji="1" lang="en-US" altLang="zh-CN" dirty="0" smtClean="0">
              <a:effectLst/>
            </a:endParaRP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CE6894-D703-064F-B19D-D53EC8C03A20}" type="slidenum">
              <a:rPr kumimoji="1" lang="zh-CN" altLang="en-US" smtClean="0"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335085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 smtClean="0"/>
              <a:t>1.</a:t>
            </a:r>
            <a:r>
              <a:rPr kumimoji="1" lang="zh-CN" altLang="en-US" dirty="0" smtClean="0"/>
              <a:t>又是一个清晨，码头工人们正在忙碌的工作着。可以看到，远处，章鱼先生正从仓库中取出集装箱货物放到码头上，排列的整整齐齐，等待着高速列车将其送往世界各地。</a:t>
            </a:r>
            <a:endParaRPr kumimoji="1" lang="en-US" altLang="zh-CN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 smtClean="0"/>
              <a:t>2.</a:t>
            </a:r>
            <a:r>
              <a:rPr kumimoji="1" lang="zh-CN" altLang="en-US" dirty="0" smtClean="0"/>
              <a:t>近处看，螃蟹工人正在卸货，一个个从远方运来的上锁的货物即将被放到仓库。</a:t>
            </a:r>
            <a:endParaRPr kumimoji="1" lang="en-US" altLang="zh-CN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 smtClean="0"/>
              <a:t>3.</a:t>
            </a:r>
            <a:r>
              <a:rPr kumimoji="1" lang="zh-CN" altLang="en-US" dirty="0" smtClean="0"/>
              <a:t>再往近处看，咦？为什么这两个镜像的盖子被打开了，里面还分别坐着一只可爱的小乌龟！他们拿着听筒似乎在说着什么。</a:t>
            </a:r>
            <a:endParaRPr kumimoji="1" lang="en-US" altLang="zh-CN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 smtClean="0"/>
              <a:t>4.</a:t>
            </a:r>
            <a:r>
              <a:rPr kumimoji="1" lang="zh-CN" altLang="en-US" dirty="0" smtClean="0"/>
              <a:t>小乌龟的右边有一只在专心看文件的企鹅，好像是在登记着来来往往的货物。</a:t>
            </a:r>
            <a:endParaRPr kumimoji="1" lang="en-US" altLang="zh-CN" dirty="0" smtClean="0"/>
          </a:p>
          <a:p>
            <a:endParaRPr kumimoji="1" lang="en-US" altLang="zh-CN" dirty="0" smtClean="0"/>
          </a:p>
          <a:p>
            <a:r>
              <a:rPr kumimoji="1" lang="zh-CN" altLang="en-US" dirty="0" smtClean="0"/>
              <a:t>注意</a:t>
            </a:r>
            <a:r>
              <a:rPr kumimoji="1" lang="zh-CN" altLang="en-US" dirty="0" smtClean="0"/>
              <a:t>到下方的企业管理员其实就是</a:t>
            </a:r>
            <a:r>
              <a:rPr kumimoji="1" lang="en-US" altLang="zh-CN" dirty="0" err="1" smtClean="0"/>
              <a:t>docker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daemon</a:t>
            </a:r>
            <a:r>
              <a:rPr kumimoji="1" lang="zh-CN" altLang="en-US" dirty="0" smtClean="0"/>
              <a:t>后台管理程序啦，他负责所有的</a:t>
            </a:r>
            <a:r>
              <a:rPr kumimoji="1" lang="en-US" altLang="zh-CN" dirty="0" err="1" smtClean="0"/>
              <a:t>docker</a:t>
            </a:r>
            <a:r>
              <a:rPr kumimoji="1" lang="zh-CN" altLang="en-US" dirty="0" smtClean="0"/>
              <a:t>镜像和容器的管理及登记等繁杂工作。</a:t>
            </a:r>
            <a:endParaRPr kumimoji="1" lang="en-US" altLang="zh-CN" dirty="0" smtClean="0"/>
          </a:p>
          <a:p>
            <a:r>
              <a:rPr kumimoji="1" lang="zh-CN" altLang="en-US" dirty="0" smtClean="0"/>
              <a:t>左下方开了盖的两个小集装箱中，两只小乌龟在做着自己的分内的工作，并保持彼此沟通通信。</a:t>
            </a:r>
            <a:endParaRPr kumimoji="1" lang="en-US" altLang="zh-CN" dirty="0" smtClean="0"/>
          </a:p>
          <a:p>
            <a:r>
              <a:rPr kumimoji="1" lang="zh-CN" altLang="en-US" dirty="0" smtClean="0"/>
              <a:t>他们就是</a:t>
            </a:r>
            <a:r>
              <a:rPr kumimoji="1" lang="en-US" altLang="zh-CN" dirty="0" err="1" smtClean="0"/>
              <a:t>docker</a:t>
            </a:r>
            <a:r>
              <a:rPr kumimoji="1" lang="zh-CN" altLang="en-US" baseline="0" dirty="0" smtClean="0"/>
              <a:t> 容器。开箱即用！</a:t>
            </a:r>
            <a:endParaRPr kumimoji="1" lang="en-US" altLang="zh-CN" baseline="0" dirty="0" smtClean="0"/>
          </a:p>
          <a:p>
            <a:endParaRPr kumimoji="1" lang="en-US" altLang="zh-CN" baseline="0" dirty="0" smtClean="0"/>
          </a:p>
          <a:p>
            <a:r>
              <a:rPr kumimoji="1" lang="en-US" altLang="zh-CN" baseline="0" dirty="0" smtClean="0"/>
              <a:t>Que</a:t>
            </a:r>
            <a:r>
              <a:rPr kumimoji="1" lang="en-US" altLang="zh-CN" baseline="0" dirty="0" smtClean="0"/>
              <a:t>:</a:t>
            </a:r>
            <a:r>
              <a:rPr kumimoji="1" lang="zh-CN" altLang="en-US" dirty="0" smtClean="0"/>
              <a:t>到目前为止，大家对</a:t>
            </a:r>
            <a:r>
              <a:rPr kumimoji="1" lang="en-US" altLang="zh-CN" dirty="0" err="1" smtClean="0"/>
              <a:t>docker</a:t>
            </a:r>
            <a:r>
              <a:rPr kumimoji="1" lang="zh-CN" altLang="en-US" dirty="0" smtClean="0"/>
              <a:t>的认识有没有加深呢？ 学习是阶段性的，本次分享中未提及的一些重要知识点将在进阶篇中介绍。</a:t>
            </a:r>
            <a:endParaRPr kumimoji="1" lang="en-US" altLang="zh-CN" dirty="0" smtClean="0"/>
          </a:p>
          <a:p>
            <a:r>
              <a:rPr kumimoji="1" lang="zh-CN" altLang="en-US" dirty="0" smtClean="0"/>
              <a:t>好的，那么下期进阶篇中将会有哪些内容等着大家呢？！</a:t>
            </a:r>
            <a:r>
              <a:rPr kumimoji="1" lang="en-US" altLang="zh-CN" dirty="0" smtClean="0"/>
              <a:t>click</a:t>
            </a:r>
            <a:endParaRPr kumimoji="1" lang="zh-CN" altLang="en-US" dirty="0" smtClean="0"/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CE6894-D703-064F-B19D-D53EC8C03A20}" type="slidenum">
              <a:rPr kumimoji="1" lang="zh-CN" altLang="en-US" smtClean="0"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2531371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=----</a:t>
            </a:r>
            <a:r>
              <a:rPr kumimoji="1" lang="en-US" altLang="zh-CN" baseline="0" dirty="0" smtClean="0"/>
              <a:t> &gt; end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CE6894-D703-064F-B19D-D53EC8C03A20}" type="slidenum">
              <a:rPr kumimoji="1" lang="zh-CN" altLang="en-US" smtClean="0"/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294562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这三个流程中其实会涉及的主要三种角色：开发小弟，测试大哥，运维大哥</a:t>
            </a:r>
            <a:endParaRPr kumimoji="1" lang="en-US" altLang="zh-CN" dirty="0" smtClean="0"/>
          </a:p>
          <a:p>
            <a:endParaRPr kumimoji="1" lang="en-US" altLang="zh-CN" dirty="0" smtClean="0"/>
          </a:p>
          <a:p>
            <a:r>
              <a:rPr kumimoji="1" lang="en-US" altLang="zh-CN" dirty="0" smtClean="0"/>
              <a:t>Que:</a:t>
            </a:r>
            <a:r>
              <a:rPr kumimoji="1" lang="zh-CN" altLang="en-US" dirty="0" smtClean="0"/>
              <a:t>一直以来，他们都很和谐</a:t>
            </a:r>
            <a:r>
              <a:rPr kumimoji="1" lang="mr-IN" altLang="zh-CN" dirty="0" smtClean="0"/>
              <a:t>…</a:t>
            </a:r>
            <a:r>
              <a:rPr kumimoji="1" lang="en-US" altLang="zh-CN" dirty="0" smtClean="0"/>
              <a:t>  </a:t>
            </a:r>
            <a:r>
              <a:rPr kumimoji="1" lang="zh-CN" altLang="en-US" dirty="0" smtClean="0"/>
              <a:t>除了有时候。。。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CE6894-D703-064F-B19D-D53EC8C03A20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1977988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baseline="0" dirty="0" smtClean="0"/>
              <a:t>end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CE6894-D703-064F-B19D-D53EC8C03A20}" type="slidenum">
              <a:rPr kumimoji="1" lang="zh-CN" altLang="en-US" smtClean="0"/>
              <a:t>20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240055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Que: </a:t>
            </a:r>
            <a:r>
              <a:rPr kumimoji="1" lang="zh-CN" altLang="en-US" dirty="0" smtClean="0"/>
              <a:t>那么开发小弟和测试大哥之间是有什么矛盾呢？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CE6894-D703-064F-B19D-D53EC8C03A20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640533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Que: </a:t>
            </a:r>
            <a:r>
              <a:rPr kumimoji="1" lang="zh-CN" altLang="en-US" dirty="0" smtClean="0"/>
              <a:t>那开发小弟和运维大哥之间又是有什么矛盾呢？</a:t>
            </a: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CE6894-D703-064F-B19D-D53EC8C03A20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15500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Que:</a:t>
            </a:r>
            <a:r>
              <a:rPr kumimoji="1" lang="zh-CN" altLang="en-US" dirty="0" smtClean="0"/>
              <a:t>那么</a:t>
            </a:r>
            <a:r>
              <a:rPr kumimoji="1" lang="zh-CN" altLang="en-US" dirty="0" smtClean="0"/>
              <a:t>，大家认为 导致交付结果不一致的原因有哪些呢？这一切，到底是谁的错？！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CE6894-D703-064F-B19D-D53EC8C03A20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31744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抛开过多个人因素外，我认为主要原因是 环境差异导致的</a:t>
            </a:r>
            <a:endParaRPr kumimoji="1" lang="en-US" altLang="zh-CN" dirty="0" smtClean="0"/>
          </a:p>
          <a:p>
            <a:endParaRPr kumimoji="1" lang="en-US" altLang="zh-CN" dirty="0" smtClean="0"/>
          </a:p>
          <a:p>
            <a:r>
              <a:rPr kumimoji="1" lang="en-US" altLang="zh-CN" dirty="0" smtClean="0"/>
              <a:t>Que</a:t>
            </a:r>
            <a:r>
              <a:rPr kumimoji="1" lang="zh-CN" altLang="en-US" dirty="0" smtClean="0"/>
              <a:t>：下面</a:t>
            </a:r>
            <a:r>
              <a:rPr kumimoji="1" lang="zh-CN" altLang="en-US" dirty="0" smtClean="0"/>
              <a:t>以</a:t>
            </a:r>
            <a:r>
              <a:rPr kumimoji="1" lang="en-US" altLang="zh-CN" dirty="0" smtClean="0"/>
              <a:t>java</a:t>
            </a:r>
            <a:r>
              <a:rPr kumimoji="1" lang="zh-CN" altLang="en-US" dirty="0" smtClean="0"/>
              <a:t>应用为例简单说明一下所谓的环境差异究竟有哪些方面？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CE6894-D703-064F-B19D-D53EC8C03A20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298726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开发部署的不同阶段，环境纷繁复杂，即时是同一个大版本的软件，也会有些许小版本的差异，即时小版本相同，它所在的系统环境等也是有一些差异的！</a:t>
            </a:r>
            <a:endParaRPr kumimoji="1" lang="en-US" altLang="zh-CN" dirty="0" smtClean="0"/>
          </a:p>
          <a:p>
            <a:endParaRPr kumimoji="1" lang="en-US" altLang="zh-CN" dirty="0" smtClean="0"/>
          </a:p>
          <a:p>
            <a:r>
              <a:rPr kumimoji="1" lang="en-US" altLang="zh-CN" dirty="0" smtClean="0"/>
              <a:t>Que</a:t>
            </a:r>
            <a:r>
              <a:rPr kumimoji="1" lang="zh-CN" altLang="en-US" dirty="0" smtClean="0"/>
              <a:t>：直接点下一张</a:t>
            </a:r>
            <a:endParaRPr kumimoji="1" lang="en-US" altLang="zh-CN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CE6894-D703-064F-B19D-D53EC8C03A20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156034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 smtClean="0"/>
              <a:t>Que:</a:t>
            </a:r>
            <a:r>
              <a:rPr kumimoji="1" lang="zh-CN" altLang="en-US" dirty="0" smtClean="0"/>
              <a:t> 那么，有没有一种解决方案可以将 操作系统、环境变量、运行环境、应用程序等等统统都放到一起，不用依赖外部任何环境和依赖，不就能解决目前这种现状吗？ </a:t>
            </a: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CE6894-D703-064F-B19D-D53EC8C03A20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601200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是的，</a:t>
            </a:r>
            <a:r>
              <a:rPr kumimoji="1" lang="en-US" altLang="zh-CN" dirty="0" err="1" smtClean="0"/>
              <a:t>docker</a:t>
            </a:r>
            <a:r>
              <a:rPr kumimoji="1" lang="zh-CN" altLang="en-US" dirty="0" smtClean="0"/>
              <a:t>的到来，在很大程度上可以解决上述的居多环境因素问题！ 接下来，让我们一起走进</a:t>
            </a:r>
            <a:r>
              <a:rPr kumimoji="1" lang="en-US" altLang="zh-CN" dirty="0" err="1" smtClean="0"/>
              <a:t>docker</a:t>
            </a:r>
            <a:r>
              <a:rPr kumimoji="1" lang="zh-CN" altLang="en-US" dirty="0" smtClean="0"/>
              <a:t>的世界</a:t>
            </a:r>
            <a:r>
              <a:rPr kumimoji="1" lang="en-US" altLang="zh-CN" dirty="0" smtClean="0"/>
              <a:t>!</a:t>
            </a:r>
          </a:p>
          <a:p>
            <a:endParaRPr kumimoji="1" lang="en-US" altLang="zh-CN" dirty="0" smtClean="0"/>
          </a:p>
          <a:p>
            <a:r>
              <a:rPr kumimoji="1" lang="en-US" altLang="zh-CN" dirty="0" smtClean="0"/>
              <a:t>Que: </a:t>
            </a:r>
            <a:r>
              <a:rPr kumimoji="1" lang="zh-CN" altLang="en-US" dirty="0" smtClean="0"/>
              <a:t>那么，</a:t>
            </a:r>
            <a:r>
              <a:rPr kumimoji="1" lang="en-US" altLang="zh-CN" dirty="0" err="1" smtClean="0"/>
              <a:t>docker</a:t>
            </a:r>
            <a:r>
              <a:rPr kumimoji="1" lang="zh-CN" altLang="en-US" dirty="0" smtClean="0"/>
              <a:t>究竟是个啥呢？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CE6894-D703-064F-B19D-D53EC8C03A20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583231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 smtClean="0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986E26-8A54-9D4B-8D13-04E00C15E24B}" type="datetimeFigureOut">
              <a:rPr kumimoji="1" lang="zh-CN" altLang="en-US" smtClean="0"/>
              <a:t>2017/9/5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D859E-F404-E24F-ADF9-19245043CD5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668657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986E26-8A54-9D4B-8D13-04E00C15E24B}" type="datetimeFigureOut">
              <a:rPr kumimoji="1" lang="zh-CN" altLang="en-US" smtClean="0"/>
              <a:t>2017/9/5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D859E-F404-E24F-ADF9-19245043CD5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521518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986E26-8A54-9D4B-8D13-04E00C15E24B}" type="datetimeFigureOut">
              <a:rPr kumimoji="1" lang="zh-CN" altLang="en-US" smtClean="0"/>
              <a:t>2017/9/5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D859E-F404-E24F-ADF9-19245043CD5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194704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986E26-8A54-9D4B-8D13-04E00C15E24B}" type="datetimeFigureOut">
              <a:rPr kumimoji="1" lang="zh-CN" altLang="en-US" smtClean="0"/>
              <a:t>2017/9/5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D859E-F404-E24F-ADF9-19245043CD5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552002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986E26-8A54-9D4B-8D13-04E00C15E24B}" type="datetimeFigureOut">
              <a:rPr kumimoji="1" lang="zh-CN" altLang="en-US" smtClean="0"/>
              <a:t>2017/9/5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D859E-F404-E24F-ADF9-19245043CD5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361192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986E26-8A54-9D4B-8D13-04E00C15E24B}" type="datetimeFigureOut">
              <a:rPr kumimoji="1" lang="zh-CN" altLang="en-US" smtClean="0"/>
              <a:t>2017/9/5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D859E-F404-E24F-ADF9-19245043CD5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05344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986E26-8A54-9D4B-8D13-04E00C15E24B}" type="datetimeFigureOut">
              <a:rPr kumimoji="1" lang="zh-CN" altLang="en-US" smtClean="0"/>
              <a:t>2017/9/5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D859E-F404-E24F-ADF9-19245043CD5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98355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986E26-8A54-9D4B-8D13-04E00C15E24B}" type="datetimeFigureOut">
              <a:rPr kumimoji="1" lang="zh-CN" altLang="en-US" smtClean="0"/>
              <a:t>2017/9/5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D859E-F404-E24F-ADF9-19245043CD5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871353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986E26-8A54-9D4B-8D13-04E00C15E24B}" type="datetimeFigureOut">
              <a:rPr kumimoji="1" lang="zh-CN" altLang="en-US" smtClean="0"/>
              <a:t>2017/9/5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D859E-F404-E24F-ADF9-19245043CD5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725703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986E26-8A54-9D4B-8D13-04E00C15E24B}" type="datetimeFigureOut">
              <a:rPr kumimoji="1" lang="zh-CN" altLang="en-US" smtClean="0"/>
              <a:t>2017/9/5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D859E-F404-E24F-ADF9-19245043CD5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881563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986E26-8A54-9D4B-8D13-04E00C15E24B}" type="datetimeFigureOut">
              <a:rPr kumimoji="1" lang="zh-CN" altLang="en-US" smtClean="0"/>
              <a:t>2017/9/5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D859E-F404-E24F-ADF9-19245043CD5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779563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986E26-8A54-9D4B-8D13-04E00C15E24B}" type="datetimeFigureOut">
              <a:rPr kumimoji="1" lang="zh-CN" altLang="en-US" smtClean="0"/>
              <a:t>2017/9/5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ED859E-F404-E24F-ADF9-19245043CD5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980989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gi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gif"/><Relationship Id="rId6" Type="http://schemas.openxmlformats.org/officeDocument/2006/relationships/image" Target="../media/image19.gif"/><Relationship Id="rId7" Type="http://schemas.openxmlformats.org/officeDocument/2006/relationships/image" Target="../media/image20.gif"/><Relationship Id="rId8" Type="http://schemas.openxmlformats.org/officeDocument/2006/relationships/image" Target="../media/image21.gif"/><Relationship Id="rId9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4.gi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5.gi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7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4" Type="http://schemas.openxmlformats.org/officeDocument/2006/relationships/image" Target="../media/image3.gif"/><Relationship Id="rId5" Type="http://schemas.openxmlformats.org/officeDocument/2006/relationships/image" Target="../media/image4.gi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8.gi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gi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kumimoji="1" lang="zh-CN" altLang="en-US" b="1" dirty="0" smtClean="0">
                <a:solidFill>
                  <a:srgbClr val="3F9EC9"/>
                </a:solidFill>
                <a:latin typeface="Microsoft YaHei" charset="-122"/>
                <a:ea typeface="Microsoft YaHei" charset="-122"/>
                <a:cs typeface="Microsoft YaHei" charset="-122"/>
              </a:rPr>
              <a:t>走进</a:t>
            </a:r>
            <a:r>
              <a:rPr kumimoji="1" lang="en-US" altLang="zh-CN" b="1" dirty="0" smtClean="0">
                <a:solidFill>
                  <a:srgbClr val="3F9EC9"/>
                </a:solidFill>
                <a:latin typeface="Microsoft YaHei" charset="-122"/>
                <a:ea typeface="Microsoft YaHei" charset="-122"/>
                <a:cs typeface="Microsoft YaHei" charset="-122"/>
              </a:rPr>
              <a:t>Docker</a:t>
            </a:r>
            <a:r>
              <a:rPr kumimoji="1" lang="zh-CN" altLang="en-US" b="1" dirty="0" smtClean="0">
                <a:solidFill>
                  <a:srgbClr val="3F9EC9"/>
                </a:solidFill>
                <a:latin typeface="Microsoft YaHei" charset="-122"/>
                <a:ea typeface="Microsoft YaHei" charset="-122"/>
                <a:cs typeface="Microsoft YaHei" charset="-122"/>
              </a:rPr>
              <a:t>的世界</a:t>
            </a:r>
            <a:endParaRPr kumimoji="1" lang="zh-CN" altLang="en-US" b="1" dirty="0">
              <a:solidFill>
                <a:srgbClr val="3F9EC9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1272" y="4447715"/>
            <a:ext cx="2909455" cy="2410284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668000" y="621453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--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篷之舟</a:t>
            </a:r>
            <a:endParaRPr kumimoji="1"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465057" y="3717229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b="1" dirty="0" smtClean="0">
                <a:solidFill>
                  <a:srgbClr val="3F9EC9"/>
                </a:solidFill>
                <a:latin typeface="Microsoft YaHei" charset="-122"/>
                <a:ea typeface="Microsoft YaHei" charset="-122"/>
                <a:cs typeface="Microsoft YaHei" charset="-122"/>
              </a:rPr>
              <a:t>入门篇</a:t>
            </a:r>
            <a:endParaRPr kumimoji="1" lang="zh-CN" altLang="en-US" sz="2800" dirty="0">
              <a:solidFill>
                <a:srgbClr val="4DBDE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11974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zh-CN" b="1" dirty="0" smtClean="0">
                <a:solidFill>
                  <a:srgbClr val="3F9EC9"/>
                </a:solidFill>
                <a:latin typeface="Microsoft YaHei" charset="-122"/>
                <a:ea typeface="Microsoft YaHei" charset="-122"/>
                <a:cs typeface="Microsoft YaHei" charset="-122"/>
              </a:rPr>
              <a:t>What</a:t>
            </a:r>
            <a:r>
              <a:rPr kumimoji="1" lang="en-US" altLang="zh-CN" b="1" dirty="0">
                <a:solidFill>
                  <a:srgbClr val="3F9EC9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en-US" altLang="zh-CN" b="1" dirty="0" smtClean="0">
                <a:solidFill>
                  <a:srgbClr val="3F9EC9"/>
                </a:solidFill>
                <a:latin typeface="Microsoft YaHei" charset="-122"/>
                <a:ea typeface="Microsoft YaHei" charset="-122"/>
                <a:cs typeface="Microsoft YaHei" charset="-122"/>
              </a:rPr>
              <a:t>is Docker</a:t>
            </a:r>
            <a:endParaRPr kumimoji="1" lang="zh-CN" altLang="en-US" b="1" dirty="0">
              <a:solidFill>
                <a:srgbClr val="BC2D46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96331" y="2549289"/>
            <a:ext cx="106574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dirty="0">
                <a:latin typeface="Microsoft YaHei" charset="-122"/>
                <a:ea typeface="Microsoft YaHei" charset="-122"/>
                <a:cs typeface="Microsoft YaHei" charset="-122"/>
              </a:rPr>
              <a:t>Docker is the leading Containers as a Service (</a:t>
            </a:r>
            <a:r>
              <a:rPr lang="en-US" altLang="zh-CN" sz="2800" dirty="0" err="1">
                <a:latin typeface="Microsoft YaHei" charset="-122"/>
                <a:ea typeface="Microsoft YaHei" charset="-122"/>
                <a:cs typeface="Microsoft YaHei" charset="-122"/>
              </a:rPr>
              <a:t>CaaS</a:t>
            </a:r>
            <a:r>
              <a:rPr lang="en-US" altLang="zh-CN" sz="2800" dirty="0">
                <a:latin typeface="Microsoft YaHei" charset="-122"/>
                <a:ea typeface="Microsoft YaHei" charset="-122"/>
                <a:cs typeface="Microsoft YaHei" charset="-122"/>
              </a:rPr>
              <a:t>) platform</a:t>
            </a:r>
            <a:endParaRPr kumimoji="1" lang="zh-CN" altLang="en-US" sz="28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18502" y="4083664"/>
            <a:ext cx="100131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2800" dirty="0" smtClean="0">
                <a:latin typeface="Microsoft YaHei" charset="-122"/>
                <a:ea typeface="Microsoft YaHei" charset="-122"/>
                <a:cs typeface="Microsoft YaHei" charset="-122"/>
              </a:rPr>
              <a:t>Docker</a:t>
            </a:r>
            <a:r>
              <a:rPr kumimoji="1" lang="zh-CN" altLang="en-US" sz="2800" dirty="0" smtClean="0">
                <a:latin typeface="Microsoft YaHei" charset="-122"/>
                <a:ea typeface="Microsoft YaHei" charset="-122"/>
                <a:cs typeface="Microsoft YaHei" charset="-122"/>
              </a:rPr>
              <a:t>是能提供操作系统级别的轻量级虚拟化的一种容器技术</a:t>
            </a:r>
            <a:endParaRPr kumimoji="1" lang="en-US" altLang="zh-CN" sz="2800" dirty="0" smtClean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9146175" y="3595729"/>
            <a:ext cx="1746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--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en-US" altLang="zh-CN" dirty="0" err="1" smtClean="0">
                <a:latin typeface="Microsoft YaHei" charset="-122"/>
                <a:ea typeface="Microsoft YaHei" charset="-122"/>
                <a:cs typeface="Microsoft YaHei" charset="-122"/>
              </a:rPr>
              <a:t>Docker.com</a:t>
            </a:r>
            <a:endParaRPr kumimoji="1"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9146175" y="4703701"/>
            <a:ext cx="1885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--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en-US" altLang="zh-CN" dirty="0" err="1" smtClean="0">
                <a:latin typeface="Microsoft YaHei" charset="-122"/>
                <a:ea typeface="Microsoft YaHei" charset="-122"/>
                <a:cs typeface="Microsoft YaHei" charset="-122"/>
              </a:rPr>
              <a:t>zhouzhipeng</a:t>
            </a:r>
            <a:endParaRPr kumimoji="1"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975508" y="3072509"/>
            <a:ext cx="80991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dirty="0" smtClean="0">
                <a:latin typeface="Microsoft YaHei" charset="-122"/>
                <a:ea typeface="Microsoft YaHei" charset="-122"/>
                <a:cs typeface="Microsoft YaHei" charset="-122"/>
              </a:rPr>
              <a:t>(</a:t>
            </a:r>
            <a:r>
              <a:rPr lang="zh-CN" altLang="en-US" sz="2800" dirty="0" smtClean="0">
                <a:latin typeface="Microsoft YaHei" charset="-122"/>
                <a:ea typeface="Microsoft YaHei" charset="-122"/>
                <a:cs typeface="Microsoft YaHei" charset="-122"/>
              </a:rPr>
              <a:t>译：</a:t>
            </a:r>
            <a:r>
              <a:rPr lang="en-US" altLang="zh-CN" sz="2800" dirty="0" smtClean="0">
                <a:latin typeface="Microsoft YaHei" charset="-122"/>
                <a:ea typeface="Microsoft YaHei" charset="-122"/>
                <a:cs typeface="Microsoft YaHei" charset="-122"/>
              </a:rPr>
              <a:t>Docker</a:t>
            </a:r>
            <a:r>
              <a:rPr lang="zh-CN" altLang="en-US" sz="2800" dirty="0" smtClean="0">
                <a:latin typeface="Microsoft YaHei" charset="-122"/>
                <a:ea typeface="Microsoft YaHei" charset="-122"/>
                <a:cs typeface="Microsoft YaHei" charset="-122"/>
              </a:rPr>
              <a:t>是牛逼（领先）的容器即服务的平台</a:t>
            </a:r>
            <a:r>
              <a:rPr lang="en-US" altLang="zh-CN" sz="2800" dirty="0" smtClean="0">
                <a:latin typeface="Microsoft YaHei" charset="-122"/>
                <a:ea typeface="Microsoft YaHei" charset="-122"/>
                <a:cs typeface="Microsoft YaHei" charset="-122"/>
              </a:rPr>
              <a:t>)</a:t>
            </a:r>
            <a:endParaRPr kumimoji="1" lang="zh-CN" altLang="en-US" sz="28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8178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73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allAtOnce"/>
      <p:bldP spid="10" grpId="0"/>
      <p:bldP spid="9" grpId="0" build="allAtOnce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zh-CN" b="1" dirty="0" smtClean="0">
                <a:solidFill>
                  <a:srgbClr val="3F9EC9"/>
                </a:solidFill>
                <a:latin typeface="Microsoft YaHei" charset="-122"/>
                <a:ea typeface="Microsoft YaHei" charset="-122"/>
                <a:cs typeface="Microsoft YaHei" charset="-122"/>
              </a:rPr>
              <a:t>Docker</a:t>
            </a:r>
            <a:r>
              <a:rPr kumimoji="1" lang="zh-CN" altLang="en-US" b="1" dirty="0" smtClean="0">
                <a:solidFill>
                  <a:srgbClr val="3F9EC9"/>
                </a:solidFill>
                <a:latin typeface="Microsoft YaHei" charset="-122"/>
                <a:ea typeface="Microsoft YaHei" charset="-122"/>
                <a:cs typeface="Microsoft YaHei" charset="-122"/>
              </a:rPr>
              <a:t>哲学</a:t>
            </a:r>
            <a:endParaRPr kumimoji="1" lang="zh-CN" altLang="en-US" b="1" dirty="0">
              <a:solidFill>
                <a:srgbClr val="BC2D46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1600" y="2808382"/>
            <a:ext cx="2362200" cy="21844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2833782"/>
            <a:ext cx="2438400" cy="2159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808382"/>
            <a:ext cx="2133600" cy="2108200"/>
          </a:xfrm>
          <a:prstGeom prst="rect">
            <a:avLst/>
          </a:prstGeom>
        </p:spPr>
      </p:pic>
      <p:sp>
        <p:nvSpPr>
          <p:cNvPr id="9" name="右箭头 8"/>
          <p:cNvSpPr/>
          <p:nvPr/>
        </p:nvSpPr>
        <p:spPr>
          <a:xfrm>
            <a:off x="3527612" y="3411259"/>
            <a:ext cx="794757" cy="504824"/>
          </a:xfrm>
          <a:prstGeom prst="rightArrow">
            <a:avLst/>
          </a:prstGeom>
          <a:solidFill>
            <a:srgbClr val="4DBDEE"/>
          </a:solidFill>
          <a:ln>
            <a:solidFill>
              <a:srgbClr val="4DBDE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右箭头 10"/>
          <p:cNvSpPr/>
          <p:nvPr/>
        </p:nvSpPr>
        <p:spPr>
          <a:xfrm>
            <a:off x="7869631" y="3395758"/>
            <a:ext cx="794757" cy="504824"/>
          </a:xfrm>
          <a:prstGeom prst="rightArrow">
            <a:avLst/>
          </a:prstGeom>
          <a:solidFill>
            <a:srgbClr val="4DBDEE"/>
          </a:solidFill>
          <a:ln>
            <a:solidFill>
              <a:srgbClr val="4DBDE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5388114" y="5333496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 smtClean="0">
                <a:latin typeface="Microsoft YaHei" charset="-122"/>
                <a:ea typeface="Microsoft YaHei" charset="-122"/>
                <a:cs typeface="Microsoft YaHei" charset="-122"/>
              </a:rPr>
              <a:t>开箱即用</a:t>
            </a:r>
            <a:endParaRPr kumimoji="1" lang="zh-CN" altLang="en-US" sz="28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618672" y="6108017"/>
            <a:ext cx="3416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 smtClean="0">
                <a:latin typeface="Microsoft YaHei" charset="-122"/>
                <a:ea typeface="Microsoft YaHei" charset="-122"/>
                <a:cs typeface="Microsoft YaHei" charset="-122"/>
              </a:rPr>
              <a:t>一次构建，四处运行</a:t>
            </a:r>
            <a:endParaRPr kumimoji="1" lang="zh-CN" altLang="en-US" sz="28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30732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6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图片 2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02" r="19527"/>
          <a:stretch/>
        </p:blipFill>
        <p:spPr>
          <a:xfrm>
            <a:off x="5257170" y="3414481"/>
            <a:ext cx="1289731" cy="1237161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zh-CN" b="1" dirty="0" smtClean="0">
                <a:solidFill>
                  <a:srgbClr val="3F9EC9"/>
                </a:solidFill>
                <a:latin typeface="Microsoft YaHei" charset="-122"/>
                <a:ea typeface="Microsoft YaHei" charset="-122"/>
                <a:cs typeface="Microsoft YaHei" charset="-122"/>
              </a:rPr>
              <a:t>Docker</a:t>
            </a:r>
            <a:r>
              <a:rPr kumimoji="1" lang="zh-CN" altLang="en-US" b="1" dirty="0" smtClean="0">
                <a:solidFill>
                  <a:srgbClr val="3F9EC9"/>
                </a:solidFill>
                <a:latin typeface="Microsoft YaHei" charset="-122"/>
                <a:ea typeface="Microsoft YaHei" charset="-122"/>
                <a:cs typeface="Microsoft YaHei" charset="-122"/>
              </a:rPr>
              <a:t>应用场景</a:t>
            </a:r>
            <a:endParaRPr kumimoji="1" lang="zh-CN" altLang="en-US" b="1" dirty="0">
              <a:solidFill>
                <a:srgbClr val="BC2D46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3" name="任意形状 12"/>
          <p:cNvSpPr/>
          <p:nvPr/>
        </p:nvSpPr>
        <p:spPr>
          <a:xfrm rot="16200000">
            <a:off x="5693055" y="2774943"/>
            <a:ext cx="417962" cy="461227"/>
          </a:xfrm>
          <a:custGeom>
            <a:avLst/>
            <a:gdLst>
              <a:gd name="connsiteX0" fmla="*/ 0 w 417962"/>
              <a:gd name="connsiteY0" fmla="*/ 92245 h 461227"/>
              <a:gd name="connsiteX1" fmla="*/ 208981 w 417962"/>
              <a:gd name="connsiteY1" fmla="*/ 92245 h 461227"/>
              <a:gd name="connsiteX2" fmla="*/ 208981 w 417962"/>
              <a:gd name="connsiteY2" fmla="*/ 0 h 461227"/>
              <a:gd name="connsiteX3" fmla="*/ 417962 w 417962"/>
              <a:gd name="connsiteY3" fmla="*/ 230614 h 461227"/>
              <a:gd name="connsiteX4" fmla="*/ 208981 w 417962"/>
              <a:gd name="connsiteY4" fmla="*/ 461227 h 461227"/>
              <a:gd name="connsiteX5" fmla="*/ 208981 w 417962"/>
              <a:gd name="connsiteY5" fmla="*/ 368982 h 461227"/>
              <a:gd name="connsiteX6" fmla="*/ 0 w 417962"/>
              <a:gd name="connsiteY6" fmla="*/ 368982 h 461227"/>
              <a:gd name="connsiteX7" fmla="*/ 0 w 417962"/>
              <a:gd name="connsiteY7" fmla="*/ 92245 h 461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17962" h="461227">
                <a:moveTo>
                  <a:pt x="0" y="92245"/>
                </a:moveTo>
                <a:lnTo>
                  <a:pt x="208981" y="92245"/>
                </a:lnTo>
                <a:lnTo>
                  <a:pt x="208981" y="0"/>
                </a:lnTo>
                <a:lnTo>
                  <a:pt x="417962" y="230614"/>
                </a:lnTo>
                <a:lnTo>
                  <a:pt x="208981" y="461227"/>
                </a:lnTo>
                <a:lnTo>
                  <a:pt x="208981" y="368982"/>
                </a:lnTo>
                <a:lnTo>
                  <a:pt x="0" y="368982"/>
                </a:lnTo>
                <a:lnTo>
                  <a:pt x="0" y="92245"/>
                </a:lnTo>
                <a:close/>
              </a:path>
            </a:pathLst>
          </a:cu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3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2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-1" tIns="92245" rIns="125390" bIns="92244" numCol="1" spcCol="1270" anchor="ctr" anchorCtr="0">
            <a:noAutofit/>
          </a:bodyPr>
          <a:lstStyle/>
          <a:p>
            <a:pPr lvl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1600" kern="1200"/>
          </a:p>
        </p:txBody>
      </p:sp>
      <p:sp>
        <p:nvSpPr>
          <p:cNvPr id="14" name="任意形状 13"/>
          <p:cNvSpPr/>
          <p:nvPr/>
        </p:nvSpPr>
        <p:spPr>
          <a:xfrm>
            <a:off x="5291588" y="1378526"/>
            <a:ext cx="1220897" cy="1220897"/>
          </a:xfrm>
          <a:custGeom>
            <a:avLst/>
            <a:gdLst>
              <a:gd name="connsiteX0" fmla="*/ 0 w 1220897"/>
              <a:gd name="connsiteY0" fmla="*/ 610449 h 1220897"/>
              <a:gd name="connsiteX1" fmla="*/ 610449 w 1220897"/>
              <a:gd name="connsiteY1" fmla="*/ 0 h 1220897"/>
              <a:gd name="connsiteX2" fmla="*/ 1220898 w 1220897"/>
              <a:gd name="connsiteY2" fmla="*/ 610449 h 1220897"/>
              <a:gd name="connsiteX3" fmla="*/ 610449 w 1220897"/>
              <a:gd name="connsiteY3" fmla="*/ 1220898 h 1220897"/>
              <a:gd name="connsiteX4" fmla="*/ 0 w 1220897"/>
              <a:gd name="connsiteY4" fmla="*/ 610449 h 1220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897" h="1220897">
                <a:moveTo>
                  <a:pt x="0" y="610449"/>
                </a:moveTo>
                <a:cubicBezTo>
                  <a:pt x="0" y="273307"/>
                  <a:pt x="273307" y="0"/>
                  <a:pt x="610449" y="0"/>
                </a:cubicBezTo>
                <a:cubicBezTo>
                  <a:pt x="947591" y="0"/>
                  <a:pt x="1220898" y="273307"/>
                  <a:pt x="1220898" y="610449"/>
                </a:cubicBezTo>
                <a:cubicBezTo>
                  <a:pt x="1220898" y="947591"/>
                  <a:pt x="947591" y="1220898"/>
                  <a:pt x="610449" y="1220898"/>
                </a:cubicBezTo>
                <a:cubicBezTo>
                  <a:pt x="273307" y="1220898"/>
                  <a:pt x="0" y="947591"/>
                  <a:pt x="0" y="610449"/>
                </a:cubicBez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9116" tIns="199116" rIns="199116" bIns="199116" numCol="1" spcCol="1270" anchor="ctr" anchorCtr="0">
            <a:noAutofit/>
          </a:bodyPr>
          <a:lstStyle/>
          <a:p>
            <a:pPr lvl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1600" kern="1200" dirty="0" smtClean="0">
                <a:latin typeface="Microsoft YaHei" charset="-122"/>
                <a:ea typeface="Microsoft YaHei" charset="-122"/>
                <a:cs typeface="Microsoft YaHei" charset="-122"/>
              </a:rPr>
              <a:t>简化配置</a:t>
            </a:r>
            <a:endParaRPr lang="zh-CN" altLang="en-US" sz="1600" kern="12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5" name="任意形状 14"/>
          <p:cNvSpPr/>
          <p:nvPr/>
        </p:nvSpPr>
        <p:spPr>
          <a:xfrm rot="18900000">
            <a:off x="6443120" y="3085629"/>
            <a:ext cx="417962" cy="461227"/>
          </a:xfrm>
          <a:custGeom>
            <a:avLst/>
            <a:gdLst>
              <a:gd name="connsiteX0" fmla="*/ 0 w 417962"/>
              <a:gd name="connsiteY0" fmla="*/ 92245 h 461227"/>
              <a:gd name="connsiteX1" fmla="*/ 208981 w 417962"/>
              <a:gd name="connsiteY1" fmla="*/ 92245 h 461227"/>
              <a:gd name="connsiteX2" fmla="*/ 208981 w 417962"/>
              <a:gd name="connsiteY2" fmla="*/ 0 h 461227"/>
              <a:gd name="connsiteX3" fmla="*/ 417962 w 417962"/>
              <a:gd name="connsiteY3" fmla="*/ 230614 h 461227"/>
              <a:gd name="connsiteX4" fmla="*/ 208981 w 417962"/>
              <a:gd name="connsiteY4" fmla="*/ 461227 h 461227"/>
              <a:gd name="connsiteX5" fmla="*/ 208981 w 417962"/>
              <a:gd name="connsiteY5" fmla="*/ 368982 h 461227"/>
              <a:gd name="connsiteX6" fmla="*/ 0 w 417962"/>
              <a:gd name="connsiteY6" fmla="*/ 368982 h 461227"/>
              <a:gd name="connsiteX7" fmla="*/ 0 w 417962"/>
              <a:gd name="connsiteY7" fmla="*/ 92245 h 461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17962" h="461227">
                <a:moveTo>
                  <a:pt x="0" y="92245"/>
                </a:moveTo>
                <a:lnTo>
                  <a:pt x="208981" y="92245"/>
                </a:lnTo>
                <a:lnTo>
                  <a:pt x="208981" y="0"/>
                </a:lnTo>
                <a:lnTo>
                  <a:pt x="417962" y="230614"/>
                </a:lnTo>
                <a:lnTo>
                  <a:pt x="208981" y="461227"/>
                </a:lnTo>
                <a:lnTo>
                  <a:pt x="208981" y="368982"/>
                </a:lnTo>
                <a:lnTo>
                  <a:pt x="0" y="368982"/>
                </a:lnTo>
                <a:lnTo>
                  <a:pt x="0" y="92245"/>
                </a:lnTo>
                <a:close/>
              </a:path>
            </a:pathLst>
          </a:cu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3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2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-1" tIns="92245" rIns="125389" bIns="92244" numCol="1" spcCol="1270" anchor="ctr" anchorCtr="0">
            <a:noAutofit/>
          </a:bodyPr>
          <a:lstStyle/>
          <a:p>
            <a:pPr lvl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1600" kern="1200"/>
          </a:p>
        </p:txBody>
      </p:sp>
      <p:sp>
        <p:nvSpPr>
          <p:cNvPr id="16" name="任意形状 15"/>
          <p:cNvSpPr/>
          <p:nvPr/>
        </p:nvSpPr>
        <p:spPr>
          <a:xfrm>
            <a:off x="6760484" y="1986963"/>
            <a:ext cx="1220897" cy="1220897"/>
          </a:xfrm>
          <a:custGeom>
            <a:avLst/>
            <a:gdLst>
              <a:gd name="connsiteX0" fmla="*/ 0 w 1220897"/>
              <a:gd name="connsiteY0" fmla="*/ 610449 h 1220897"/>
              <a:gd name="connsiteX1" fmla="*/ 610449 w 1220897"/>
              <a:gd name="connsiteY1" fmla="*/ 0 h 1220897"/>
              <a:gd name="connsiteX2" fmla="*/ 1220898 w 1220897"/>
              <a:gd name="connsiteY2" fmla="*/ 610449 h 1220897"/>
              <a:gd name="connsiteX3" fmla="*/ 610449 w 1220897"/>
              <a:gd name="connsiteY3" fmla="*/ 1220898 h 1220897"/>
              <a:gd name="connsiteX4" fmla="*/ 0 w 1220897"/>
              <a:gd name="connsiteY4" fmla="*/ 610449 h 1220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897" h="1220897">
                <a:moveTo>
                  <a:pt x="0" y="610449"/>
                </a:moveTo>
                <a:cubicBezTo>
                  <a:pt x="0" y="273307"/>
                  <a:pt x="273307" y="0"/>
                  <a:pt x="610449" y="0"/>
                </a:cubicBezTo>
                <a:cubicBezTo>
                  <a:pt x="947591" y="0"/>
                  <a:pt x="1220898" y="273307"/>
                  <a:pt x="1220898" y="610449"/>
                </a:cubicBezTo>
                <a:cubicBezTo>
                  <a:pt x="1220898" y="947591"/>
                  <a:pt x="947591" y="1220898"/>
                  <a:pt x="610449" y="1220898"/>
                </a:cubicBezTo>
                <a:cubicBezTo>
                  <a:pt x="273307" y="1220898"/>
                  <a:pt x="0" y="947591"/>
                  <a:pt x="0" y="610449"/>
                </a:cubicBez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9116" tIns="199116" rIns="199116" bIns="199116" numCol="1" spcCol="1270" anchor="ctr" anchorCtr="0">
            <a:noAutofit/>
          </a:bodyPr>
          <a:lstStyle/>
          <a:p>
            <a:pPr lvl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1600" kern="1200" dirty="0" smtClean="0">
                <a:latin typeface="Microsoft YaHei" charset="-122"/>
                <a:ea typeface="Microsoft YaHei" charset="-122"/>
                <a:cs typeface="Microsoft YaHei" charset="-122"/>
              </a:rPr>
              <a:t>代码流水线管理</a:t>
            </a:r>
            <a:endParaRPr lang="zh-CN" altLang="en-US" sz="1600" kern="12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7" name="任意形状 16"/>
          <p:cNvSpPr/>
          <p:nvPr/>
        </p:nvSpPr>
        <p:spPr>
          <a:xfrm>
            <a:off x="6753807" y="3835694"/>
            <a:ext cx="417962" cy="461227"/>
          </a:xfrm>
          <a:custGeom>
            <a:avLst/>
            <a:gdLst>
              <a:gd name="connsiteX0" fmla="*/ 0 w 417962"/>
              <a:gd name="connsiteY0" fmla="*/ 92245 h 461227"/>
              <a:gd name="connsiteX1" fmla="*/ 208981 w 417962"/>
              <a:gd name="connsiteY1" fmla="*/ 92245 h 461227"/>
              <a:gd name="connsiteX2" fmla="*/ 208981 w 417962"/>
              <a:gd name="connsiteY2" fmla="*/ 0 h 461227"/>
              <a:gd name="connsiteX3" fmla="*/ 417962 w 417962"/>
              <a:gd name="connsiteY3" fmla="*/ 230614 h 461227"/>
              <a:gd name="connsiteX4" fmla="*/ 208981 w 417962"/>
              <a:gd name="connsiteY4" fmla="*/ 461227 h 461227"/>
              <a:gd name="connsiteX5" fmla="*/ 208981 w 417962"/>
              <a:gd name="connsiteY5" fmla="*/ 368982 h 461227"/>
              <a:gd name="connsiteX6" fmla="*/ 0 w 417962"/>
              <a:gd name="connsiteY6" fmla="*/ 368982 h 461227"/>
              <a:gd name="connsiteX7" fmla="*/ 0 w 417962"/>
              <a:gd name="connsiteY7" fmla="*/ 92245 h 461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17962" h="461227">
                <a:moveTo>
                  <a:pt x="0" y="92245"/>
                </a:moveTo>
                <a:lnTo>
                  <a:pt x="208981" y="92245"/>
                </a:lnTo>
                <a:lnTo>
                  <a:pt x="208981" y="0"/>
                </a:lnTo>
                <a:lnTo>
                  <a:pt x="417962" y="230614"/>
                </a:lnTo>
                <a:lnTo>
                  <a:pt x="208981" y="461227"/>
                </a:lnTo>
                <a:lnTo>
                  <a:pt x="208981" y="368982"/>
                </a:lnTo>
                <a:lnTo>
                  <a:pt x="0" y="368982"/>
                </a:lnTo>
                <a:lnTo>
                  <a:pt x="0" y="92245"/>
                </a:lnTo>
                <a:close/>
              </a:path>
            </a:pathLst>
          </a:cu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3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2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92245" rIns="125389" bIns="92245" numCol="1" spcCol="1270" anchor="ctr" anchorCtr="0">
            <a:noAutofit/>
          </a:bodyPr>
          <a:lstStyle/>
          <a:p>
            <a:pPr lvl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1600" kern="1200"/>
          </a:p>
        </p:txBody>
      </p:sp>
      <p:sp>
        <p:nvSpPr>
          <p:cNvPr id="18" name="任意形状 17"/>
          <p:cNvSpPr/>
          <p:nvPr/>
        </p:nvSpPr>
        <p:spPr>
          <a:xfrm>
            <a:off x="7368921" y="3455859"/>
            <a:ext cx="1220897" cy="1220897"/>
          </a:xfrm>
          <a:custGeom>
            <a:avLst/>
            <a:gdLst>
              <a:gd name="connsiteX0" fmla="*/ 0 w 1220897"/>
              <a:gd name="connsiteY0" fmla="*/ 610449 h 1220897"/>
              <a:gd name="connsiteX1" fmla="*/ 610449 w 1220897"/>
              <a:gd name="connsiteY1" fmla="*/ 0 h 1220897"/>
              <a:gd name="connsiteX2" fmla="*/ 1220898 w 1220897"/>
              <a:gd name="connsiteY2" fmla="*/ 610449 h 1220897"/>
              <a:gd name="connsiteX3" fmla="*/ 610449 w 1220897"/>
              <a:gd name="connsiteY3" fmla="*/ 1220898 h 1220897"/>
              <a:gd name="connsiteX4" fmla="*/ 0 w 1220897"/>
              <a:gd name="connsiteY4" fmla="*/ 610449 h 1220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897" h="1220897">
                <a:moveTo>
                  <a:pt x="0" y="610449"/>
                </a:moveTo>
                <a:cubicBezTo>
                  <a:pt x="0" y="273307"/>
                  <a:pt x="273307" y="0"/>
                  <a:pt x="610449" y="0"/>
                </a:cubicBezTo>
                <a:cubicBezTo>
                  <a:pt x="947591" y="0"/>
                  <a:pt x="1220898" y="273307"/>
                  <a:pt x="1220898" y="610449"/>
                </a:cubicBezTo>
                <a:cubicBezTo>
                  <a:pt x="1220898" y="947591"/>
                  <a:pt x="947591" y="1220898"/>
                  <a:pt x="610449" y="1220898"/>
                </a:cubicBezTo>
                <a:cubicBezTo>
                  <a:pt x="273307" y="1220898"/>
                  <a:pt x="0" y="947591"/>
                  <a:pt x="0" y="610449"/>
                </a:cubicBez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9116" tIns="199116" rIns="199116" bIns="199116" numCol="1" spcCol="1270" anchor="ctr" anchorCtr="0">
            <a:noAutofit/>
          </a:bodyPr>
          <a:lstStyle/>
          <a:p>
            <a:pPr lvl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1600" kern="1200" dirty="0" smtClean="0">
                <a:latin typeface="Microsoft YaHei" charset="-122"/>
                <a:ea typeface="Microsoft YaHei" charset="-122"/>
                <a:cs typeface="Microsoft YaHei" charset="-122"/>
              </a:rPr>
              <a:t>提高开发效率</a:t>
            </a:r>
            <a:endParaRPr lang="zh-CN" altLang="en-US" sz="1600" kern="12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9" name="任意形状 18"/>
          <p:cNvSpPr/>
          <p:nvPr/>
        </p:nvSpPr>
        <p:spPr>
          <a:xfrm rot="2700000">
            <a:off x="6443120" y="4585759"/>
            <a:ext cx="417962" cy="461227"/>
          </a:xfrm>
          <a:custGeom>
            <a:avLst/>
            <a:gdLst>
              <a:gd name="connsiteX0" fmla="*/ 0 w 417962"/>
              <a:gd name="connsiteY0" fmla="*/ 92245 h 461227"/>
              <a:gd name="connsiteX1" fmla="*/ 208981 w 417962"/>
              <a:gd name="connsiteY1" fmla="*/ 92245 h 461227"/>
              <a:gd name="connsiteX2" fmla="*/ 208981 w 417962"/>
              <a:gd name="connsiteY2" fmla="*/ 0 h 461227"/>
              <a:gd name="connsiteX3" fmla="*/ 417962 w 417962"/>
              <a:gd name="connsiteY3" fmla="*/ 230614 h 461227"/>
              <a:gd name="connsiteX4" fmla="*/ 208981 w 417962"/>
              <a:gd name="connsiteY4" fmla="*/ 461227 h 461227"/>
              <a:gd name="connsiteX5" fmla="*/ 208981 w 417962"/>
              <a:gd name="connsiteY5" fmla="*/ 368982 h 461227"/>
              <a:gd name="connsiteX6" fmla="*/ 0 w 417962"/>
              <a:gd name="connsiteY6" fmla="*/ 368982 h 461227"/>
              <a:gd name="connsiteX7" fmla="*/ 0 w 417962"/>
              <a:gd name="connsiteY7" fmla="*/ 92245 h 461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17962" h="461227">
                <a:moveTo>
                  <a:pt x="0" y="92245"/>
                </a:moveTo>
                <a:lnTo>
                  <a:pt x="208981" y="92245"/>
                </a:lnTo>
                <a:lnTo>
                  <a:pt x="208981" y="0"/>
                </a:lnTo>
                <a:lnTo>
                  <a:pt x="417962" y="230614"/>
                </a:lnTo>
                <a:lnTo>
                  <a:pt x="208981" y="461227"/>
                </a:lnTo>
                <a:lnTo>
                  <a:pt x="208981" y="368982"/>
                </a:lnTo>
                <a:lnTo>
                  <a:pt x="0" y="368982"/>
                </a:lnTo>
                <a:lnTo>
                  <a:pt x="0" y="92245"/>
                </a:lnTo>
                <a:close/>
              </a:path>
            </a:pathLst>
          </a:cu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3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2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92244" rIns="125388" bIns="92245" numCol="1" spcCol="1270" anchor="ctr" anchorCtr="0">
            <a:noAutofit/>
          </a:bodyPr>
          <a:lstStyle/>
          <a:p>
            <a:pPr lvl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1600" kern="1200"/>
          </a:p>
        </p:txBody>
      </p:sp>
      <p:sp>
        <p:nvSpPr>
          <p:cNvPr id="20" name="任意形状 19"/>
          <p:cNvSpPr/>
          <p:nvPr/>
        </p:nvSpPr>
        <p:spPr>
          <a:xfrm>
            <a:off x="6760484" y="4924756"/>
            <a:ext cx="1220897" cy="1220897"/>
          </a:xfrm>
          <a:custGeom>
            <a:avLst/>
            <a:gdLst>
              <a:gd name="connsiteX0" fmla="*/ 0 w 1220897"/>
              <a:gd name="connsiteY0" fmla="*/ 610449 h 1220897"/>
              <a:gd name="connsiteX1" fmla="*/ 610449 w 1220897"/>
              <a:gd name="connsiteY1" fmla="*/ 0 h 1220897"/>
              <a:gd name="connsiteX2" fmla="*/ 1220898 w 1220897"/>
              <a:gd name="connsiteY2" fmla="*/ 610449 h 1220897"/>
              <a:gd name="connsiteX3" fmla="*/ 610449 w 1220897"/>
              <a:gd name="connsiteY3" fmla="*/ 1220898 h 1220897"/>
              <a:gd name="connsiteX4" fmla="*/ 0 w 1220897"/>
              <a:gd name="connsiteY4" fmla="*/ 610449 h 1220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897" h="1220897">
                <a:moveTo>
                  <a:pt x="0" y="610449"/>
                </a:moveTo>
                <a:cubicBezTo>
                  <a:pt x="0" y="273307"/>
                  <a:pt x="273307" y="0"/>
                  <a:pt x="610449" y="0"/>
                </a:cubicBezTo>
                <a:cubicBezTo>
                  <a:pt x="947591" y="0"/>
                  <a:pt x="1220898" y="273307"/>
                  <a:pt x="1220898" y="610449"/>
                </a:cubicBezTo>
                <a:cubicBezTo>
                  <a:pt x="1220898" y="947591"/>
                  <a:pt x="947591" y="1220898"/>
                  <a:pt x="610449" y="1220898"/>
                </a:cubicBezTo>
                <a:cubicBezTo>
                  <a:pt x="273307" y="1220898"/>
                  <a:pt x="0" y="947591"/>
                  <a:pt x="0" y="610449"/>
                </a:cubicBez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9116" tIns="199116" rIns="199116" bIns="199116" numCol="1" spcCol="1270" anchor="ctr" anchorCtr="0">
            <a:noAutofit/>
          </a:bodyPr>
          <a:lstStyle/>
          <a:p>
            <a:pPr lvl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1600" kern="1200" dirty="0" smtClean="0">
                <a:latin typeface="Microsoft YaHei" charset="-122"/>
                <a:ea typeface="Microsoft YaHei" charset="-122"/>
                <a:cs typeface="Microsoft YaHei" charset="-122"/>
              </a:rPr>
              <a:t>隔离应用</a:t>
            </a:r>
            <a:endParaRPr lang="zh-CN" altLang="en-US" sz="1600" kern="12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1" name="任意形状 20"/>
          <p:cNvSpPr/>
          <p:nvPr/>
        </p:nvSpPr>
        <p:spPr>
          <a:xfrm rot="5400000">
            <a:off x="5693055" y="4896445"/>
            <a:ext cx="417962" cy="461227"/>
          </a:xfrm>
          <a:custGeom>
            <a:avLst/>
            <a:gdLst>
              <a:gd name="connsiteX0" fmla="*/ 0 w 417962"/>
              <a:gd name="connsiteY0" fmla="*/ 92245 h 461227"/>
              <a:gd name="connsiteX1" fmla="*/ 208981 w 417962"/>
              <a:gd name="connsiteY1" fmla="*/ 92245 h 461227"/>
              <a:gd name="connsiteX2" fmla="*/ 208981 w 417962"/>
              <a:gd name="connsiteY2" fmla="*/ 0 h 461227"/>
              <a:gd name="connsiteX3" fmla="*/ 417962 w 417962"/>
              <a:gd name="connsiteY3" fmla="*/ 230614 h 461227"/>
              <a:gd name="connsiteX4" fmla="*/ 208981 w 417962"/>
              <a:gd name="connsiteY4" fmla="*/ 461227 h 461227"/>
              <a:gd name="connsiteX5" fmla="*/ 208981 w 417962"/>
              <a:gd name="connsiteY5" fmla="*/ 368982 h 461227"/>
              <a:gd name="connsiteX6" fmla="*/ 0 w 417962"/>
              <a:gd name="connsiteY6" fmla="*/ 368982 h 461227"/>
              <a:gd name="connsiteX7" fmla="*/ 0 w 417962"/>
              <a:gd name="connsiteY7" fmla="*/ 92245 h 461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17962" h="461227">
                <a:moveTo>
                  <a:pt x="0" y="92245"/>
                </a:moveTo>
                <a:lnTo>
                  <a:pt x="208981" y="92245"/>
                </a:lnTo>
                <a:lnTo>
                  <a:pt x="208981" y="0"/>
                </a:lnTo>
                <a:lnTo>
                  <a:pt x="417962" y="230614"/>
                </a:lnTo>
                <a:lnTo>
                  <a:pt x="208981" y="461227"/>
                </a:lnTo>
                <a:lnTo>
                  <a:pt x="208981" y="368982"/>
                </a:lnTo>
                <a:lnTo>
                  <a:pt x="0" y="368982"/>
                </a:lnTo>
                <a:lnTo>
                  <a:pt x="0" y="92245"/>
                </a:lnTo>
                <a:close/>
              </a:path>
            </a:pathLst>
          </a:cu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3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2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" tIns="92244" rIns="125388" bIns="92246" numCol="1" spcCol="1270" anchor="ctr" anchorCtr="0">
            <a:noAutofit/>
          </a:bodyPr>
          <a:lstStyle/>
          <a:p>
            <a:pPr lvl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1600" kern="1200"/>
          </a:p>
        </p:txBody>
      </p:sp>
      <p:sp>
        <p:nvSpPr>
          <p:cNvPr id="22" name="任意形状 21"/>
          <p:cNvSpPr/>
          <p:nvPr/>
        </p:nvSpPr>
        <p:spPr>
          <a:xfrm>
            <a:off x="5291588" y="5533193"/>
            <a:ext cx="1220897" cy="1220897"/>
          </a:xfrm>
          <a:custGeom>
            <a:avLst/>
            <a:gdLst>
              <a:gd name="connsiteX0" fmla="*/ 0 w 1220897"/>
              <a:gd name="connsiteY0" fmla="*/ 610449 h 1220897"/>
              <a:gd name="connsiteX1" fmla="*/ 610449 w 1220897"/>
              <a:gd name="connsiteY1" fmla="*/ 0 h 1220897"/>
              <a:gd name="connsiteX2" fmla="*/ 1220898 w 1220897"/>
              <a:gd name="connsiteY2" fmla="*/ 610449 h 1220897"/>
              <a:gd name="connsiteX3" fmla="*/ 610449 w 1220897"/>
              <a:gd name="connsiteY3" fmla="*/ 1220898 h 1220897"/>
              <a:gd name="connsiteX4" fmla="*/ 0 w 1220897"/>
              <a:gd name="connsiteY4" fmla="*/ 610449 h 1220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897" h="1220897">
                <a:moveTo>
                  <a:pt x="0" y="610449"/>
                </a:moveTo>
                <a:cubicBezTo>
                  <a:pt x="0" y="273307"/>
                  <a:pt x="273307" y="0"/>
                  <a:pt x="610449" y="0"/>
                </a:cubicBezTo>
                <a:cubicBezTo>
                  <a:pt x="947591" y="0"/>
                  <a:pt x="1220898" y="273307"/>
                  <a:pt x="1220898" y="610449"/>
                </a:cubicBezTo>
                <a:cubicBezTo>
                  <a:pt x="1220898" y="947591"/>
                  <a:pt x="947591" y="1220898"/>
                  <a:pt x="610449" y="1220898"/>
                </a:cubicBezTo>
                <a:cubicBezTo>
                  <a:pt x="273307" y="1220898"/>
                  <a:pt x="0" y="947591"/>
                  <a:pt x="0" y="610449"/>
                </a:cubicBez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9116" tIns="199116" rIns="199116" bIns="199116" numCol="1" spcCol="1270" anchor="ctr" anchorCtr="0">
            <a:noAutofit/>
          </a:bodyPr>
          <a:lstStyle/>
          <a:p>
            <a:pPr lvl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1600" kern="1200" dirty="0" smtClean="0">
                <a:latin typeface="Microsoft YaHei" charset="-122"/>
                <a:ea typeface="Microsoft YaHei" charset="-122"/>
                <a:cs typeface="Microsoft YaHei" charset="-122"/>
              </a:rPr>
              <a:t>整合服务器</a:t>
            </a:r>
            <a:endParaRPr lang="zh-CN" altLang="en-US" sz="1600" kern="12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3" name="任意形状 22"/>
          <p:cNvSpPr/>
          <p:nvPr/>
        </p:nvSpPr>
        <p:spPr>
          <a:xfrm rot="18900000">
            <a:off x="4942751" y="4618181"/>
            <a:ext cx="417963" cy="461228"/>
          </a:xfrm>
          <a:custGeom>
            <a:avLst/>
            <a:gdLst>
              <a:gd name="connsiteX0" fmla="*/ 0 w 417962"/>
              <a:gd name="connsiteY0" fmla="*/ 92245 h 461227"/>
              <a:gd name="connsiteX1" fmla="*/ 208981 w 417962"/>
              <a:gd name="connsiteY1" fmla="*/ 92245 h 461227"/>
              <a:gd name="connsiteX2" fmla="*/ 208981 w 417962"/>
              <a:gd name="connsiteY2" fmla="*/ 0 h 461227"/>
              <a:gd name="connsiteX3" fmla="*/ 417962 w 417962"/>
              <a:gd name="connsiteY3" fmla="*/ 230614 h 461227"/>
              <a:gd name="connsiteX4" fmla="*/ 208981 w 417962"/>
              <a:gd name="connsiteY4" fmla="*/ 461227 h 461227"/>
              <a:gd name="connsiteX5" fmla="*/ 208981 w 417962"/>
              <a:gd name="connsiteY5" fmla="*/ 368982 h 461227"/>
              <a:gd name="connsiteX6" fmla="*/ 0 w 417962"/>
              <a:gd name="connsiteY6" fmla="*/ 368982 h 461227"/>
              <a:gd name="connsiteX7" fmla="*/ 0 w 417962"/>
              <a:gd name="connsiteY7" fmla="*/ 92245 h 461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17962" h="461227">
                <a:moveTo>
                  <a:pt x="417962" y="368982"/>
                </a:moveTo>
                <a:lnTo>
                  <a:pt x="208981" y="368982"/>
                </a:lnTo>
                <a:lnTo>
                  <a:pt x="208981" y="461227"/>
                </a:lnTo>
                <a:lnTo>
                  <a:pt x="0" y="230613"/>
                </a:lnTo>
                <a:lnTo>
                  <a:pt x="208981" y="0"/>
                </a:lnTo>
                <a:lnTo>
                  <a:pt x="208981" y="92245"/>
                </a:lnTo>
                <a:lnTo>
                  <a:pt x="417962" y="92245"/>
                </a:lnTo>
                <a:lnTo>
                  <a:pt x="417962" y="368982"/>
                </a:lnTo>
                <a:close/>
              </a:path>
            </a:pathLst>
          </a:cu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3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2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5388" tIns="92245" rIns="1" bIns="92245" numCol="1" spcCol="1270" anchor="ctr" anchorCtr="0">
            <a:noAutofit/>
          </a:bodyPr>
          <a:lstStyle/>
          <a:p>
            <a:pPr lvl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1600" kern="1200"/>
          </a:p>
        </p:txBody>
      </p:sp>
      <p:sp>
        <p:nvSpPr>
          <p:cNvPr id="24" name="任意形状 23"/>
          <p:cNvSpPr/>
          <p:nvPr/>
        </p:nvSpPr>
        <p:spPr>
          <a:xfrm>
            <a:off x="3822691" y="4924756"/>
            <a:ext cx="1220897" cy="1220897"/>
          </a:xfrm>
          <a:custGeom>
            <a:avLst/>
            <a:gdLst>
              <a:gd name="connsiteX0" fmla="*/ 0 w 1220897"/>
              <a:gd name="connsiteY0" fmla="*/ 610449 h 1220897"/>
              <a:gd name="connsiteX1" fmla="*/ 610449 w 1220897"/>
              <a:gd name="connsiteY1" fmla="*/ 0 h 1220897"/>
              <a:gd name="connsiteX2" fmla="*/ 1220898 w 1220897"/>
              <a:gd name="connsiteY2" fmla="*/ 610449 h 1220897"/>
              <a:gd name="connsiteX3" fmla="*/ 610449 w 1220897"/>
              <a:gd name="connsiteY3" fmla="*/ 1220898 h 1220897"/>
              <a:gd name="connsiteX4" fmla="*/ 0 w 1220897"/>
              <a:gd name="connsiteY4" fmla="*/ 610449 h 1220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897" h="1220897">
                <a:moveTo>
                  <a:pt x="0" y="610449"/>
                </a:moveTo>
                <a:cubicBezTo>
                  <a:pt x="0" y="273307"/>
                  <a:pt x="273307" y="0"/>
                  <a:pt x="610449" y="0"/>
                </a:cubicBezTo>
                <a:cubicBezTo>
                  <a:pt x="947591" y="0"/>
                  <a:pt x="1220898" y="273307"/>
                  <a:pt x="1220898" y="610449"/>
                </a:cubicBezTo>
                <a:cubicBezTo>
                  <a:pt x="1220898" y="947591"/>
                  <a:pt x="947591" y="1220898"/>
                  <a:pt x="610449" y="1220898"/>
                </a:cubicBezTo>
                <a:cubicBezTo>
                  <a:pt x="273307" y="1220898"/>
                  <a:pt x="0" y="947591"/>
                  <a:pt x="0" y="610449"/>
                </a:cubicBez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9116" tIns="199116" rIns="199116" bIns="199116" numCol="1" spcCol="1270" anchor="ctr" anchorCtr="0">
            <a:noAutofit/>
          </a:bodyPr>
          <a:lstStyle/>
          <a:p>
            <a:pPr lvl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1600" kern="1200" dirty="0" smtClean="0">
                <a:latin typeface="Microsoft YaHei" charset="-122"/>
                <a:ea typeface="Microsoft YaHei" charset="-122"/>
                <a:cs typeface="Microsoft YaHei" charset="-122"/>
              </a:rPr>
              <a:t>调试排错</a:t>
            </a:r>
            <a:endParaRPr lang="zh-CN" altLang="en-US" sz="1600" kern="12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5" name="任意形状 24"/>
          <p:cNvSpPr/>
          <p:nvPr/>
        </p:nvSpPr>
        <p:spPr>
          <a:xfrm>
            <a:off x="4632304" y="3835693"/>
            <a:ext cx="417963" cy="461228"/>
          </a:xfrm>
          <a:custGeom>
            <a:avLst/>
            <a:gdLst>
              <a:gd name="connsiteX0" fmla="*/ 0 w 417962"/>
              <a:gd name="connsiteY0" fmla="*/ 92245 h 461227"/>
              <a:gd name="connsiteX1" fmla="*/ 208981 w 417962"/>
              <a:gd name="connsiteY1" fmla="*/ 92245 h 461227"/>
              <a:gd name="connsiteX2" fmla="*/ 208981 w 417962"/>
              <a:gd name="connsiteY2" fmla="*/ 0 h 461227"/>
              <a:gd name="connsiteX3" fmla="*/ 417962 w 417962"/>
              <a:gd name="connsiteY3" fmla="*/ 230614 h 461227"/>
              <a:gd name="connsiteX4" fmla="*/ 208981 w 417962"/>
              <a:gd name="connsiteY4" fmla="*/ 461227 h 461227"/>
              <a:gd name="connsiteX5" fmla="*/ 208981 w 417962"/>
              <a:gd name="connsiteY5" fmla="*/ 368982 h 461227"/>
              <a:gd name="connsiteX6" fmla="*/ 0 w 417962"/>
              <a:gd name="connsiteY6" fmla="*/ 368982 h 461227"/>
              <a:gd name="connsiteX7" fmla="*/ 0 w 417962"/>
              <a:gd name="connsiteY7" fmla="*/ 92245 h 461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17962" h="461227">
                <a:moveTo>
                  <a:pt x="417962" y="368982"/>
                </a:moveTo>
                <a:lnTo>
                  <a:pt x="208981" y="368982"/>
                </a:lnTo>
                <a:lnTo>
                  <a:pt x="208981" y="461227"/>
                </a:lnTo>
                <a:lnTo>
                  <a:pt x="0" y="230613"/>
                </a:lnTo>
                <a:lnTo>
                  <a:pt x="208981" y="0"/>
                </a:lnTo>
                <a:lnTo>
                  <a:pt x="208981" y="92245"/>
                </a:lnTo>
                <a:lnTo>
                  <a:pt x="417962" y="92245"/>
                </a:lnTo>
                <a:lnTo>
                  <a:pt x="417962" y="368982"/>
                </a:lnTo>
                <a:close/>
              </a:path>
            </a:pathLst>
          </a:cu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3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2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5389" tIns="92246" rIns="1" bIns="92245" numCol="1" spcCol="1270" anchor="ctr" anchorCtr="0">
            <a:noAutofit/>
          </a:bodyPr>
          <a:lstStyle/>
          <a:p>
            <a:pPr lvl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1600" kern="1200"/>
          </a:p>
        </p:txBody>
      </p:sp>
      <p:sp>
        <p:nvSpPr>
          <p:cNvPr id="26" name="任意形状 25"/>
          <p:cNvSpPr/>
          <p:nvPr/>
        </p:nvSpPr>
        <p:spPr>
          <a:xfrm>
            <a:off x="3214254" y="3455859"/>
            <a:ext cx="1220897" cy="1220897"/>
          </a:xfrm>
          <a:custGeom>
            <a:avLst/>
            <a:gdLst>
              <a:gd name="connsiteX0" fmla="*/ 0 w 1220897"/>
              <a:gd name="connsiteY0" fmla="*/ 610449 h 1220897"/>
              <a:gd name="connsiteX1" fmla="*/ 610449 w 1220897"/>
              <a:gd name="connsiteY1" fmla="*/ 0 h 1220897"/>
              <a:gd name="connsiteX2" fmla="*/ 1220898 w 1220897"/>
              <a:gd name="connsiteY2" fmla="*/ 610449 h 1220897"/>
              <a:gd name="connsiteX3" fmla="*/ 610449 w 1220897"/>
              <a:gd name="connsiteY3" fmla="*/ 1220898 h 1220897"/>
              <a:gd name="connsiteX4" fmla="*/ 0 w 1220897"/>
              <a:gd name="connsiteY4" fmla="*/ 610449 h 1220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897" h="1220897">
                <a:moveTo>
                  <a:pt x="0" y="610449"/>
                </a:moveTo>
                <a:cubicBezTo>
                  <a:pt x="0" y="273307"/>
                  <a:pt x="273307" y="0"/>
                  <a:pt x="610449" y="0"/>
                </a:cubicBezTo>
                <a:cubicBezTo>
                  <a:pt x="947591" y="0"/>
                  <a:pt x="1220898" y="273307"/>
                  <a:pt x="1220898" y="610449"/>
                </a:cubicBezTo>
                <a:cubicBezTo>
                  <a:pt x="1220898" y="947591"/>
                  <a:pt x="947591" y="1220898"/>
                  <a:pt x="610449" y="1220898"/>
                </a:cubicBezTo>
                <a:cubicBezTo>
                  <a:pt x="273307" y="1220898"/>
                  <a:pt x="0" y="947591"/>
                  <a:pt x="0" y="610449"/>
                </a:cubicBez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9116" tIns="199116" rIns="199116" bIns="199116" numCol="1" spcCol="1270" anchor="ctr" anchorCtr="0">
            <a:noAutofit/>
          </a:bodyPr>
          <a:lstStyle/>
          <a:p>
            <a:pPr lvl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1600" kern="1200" dirty="0" smtClean="0">
                <a:latin typeface="Microsoft YaHei" charset="-122"/>
                <a:ea typeface="Microsoft YaHei" charset="-122"/>
                <a:cs typeface="Microsoft YaHei" charset="-122"/>
              </a:rPr>
              <a:t>多租户环境</a:t>
            </a:r>
            <a:endParaRPr lang="zh-CN" altLang="en-US" sz="1600" kern="12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7" name="任意形状 26"/>
          <p:cNvSpPr/>
          <p:nvPr/>
        </p:nvSpPr>
        <p:spPr>
          <a:xfrm rot="2700000">
            <a:off x="4942991" y="3085629"/>
            <a:ext cx="417963" cy="461227"/>
          </a:xfrm>
          <a:custGeom>
            <a:avLst/>
            <a:gdLst>
              <a:gd name="connsiteX0" fmla="*/ 0 w 417962"/>
              <a:gd name="connsiteY0" fmla="*/ 92245 h 461227"/>
              <a:gd name="connsiteX1" fmla="*/ 208981 w 417962"/>
              <a:gd name="connsiteY1" fmla="*/ 92245 h 461227"/>
              <a:gd name="connsiteX2" fmla="*/ 208981 w 417962"/>
              <a:gd name="connsiteY2" fmla="*/ 0 h 461227"/>
              <a:gd name="connsiteX3" fmla="*/ 417962 w 417962"/>
              <a:gd name="connsiteY3" fmla="*/ 230614 h 461227"/>
              <a:gd name="connsiteX4" fmla="*/ 208981 w 417962"/>
              <a:gd name="connsiteY4" fmla="*/ 461227 h 461227"/>
              <a:gd name="connsiteX5" fmla="*/ 208981 w 417962"/>
              <a:gd name="connsiteY5" fmla="*/ 368982 h 461227"/>
              <a:gd name="connsiteX6" fmla="*/ 0 w 417962"/>
              <a:gd name="connsiteY6" fmla="*/ 368982 h 461227"/>
              <a:gd name="connsiteX7" fmla="*/ 0 w 417962"/>
              <a:gd name="connsiteY7" fmla="*/ 92245 h 461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17962" h="461227">
                <a:moveTo>
                  <a:pt x="417962" y="368982"/>
                </a:moveTo>
                <a:lnTo>
                  <a:pt x="208981" y="368982"/>
                </a:lnTo>
                <a:lnTo>
                  <a:pt x="208981" y="461227"/>
                </a:lnTo>
                <a:lnTo>
                  <a:pt x="0" y="230613"/>
                </a:lnTo>
                <a:lnTo>
                  <a:pt x="208981" y="0"/>
                </a:lnTo>
                <a:lnTo>
                  <a:pt x="208981" y="92245"/>
                </a:lnTo>
                <a:lnTo>
                  <a:pt x="417962" y="92245"/>
                </a:lnTo>
                <a:lnTo>
                  <a:pt x="417962" y="368982"/>
                </a:lnTo>
                <a:close/>
              </a:path>
            </a:pathLst>
          </a:cu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3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2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5389" tIns="92245" rIns="0" bIns="92244" numCol="1" spcCol="1270" anchor="ctr" anchorCtr="0">
            <a:noAutofit/>
          </a:bodyPr>
          <a:lstStyle/>
          <a:p>
            <a:pPr lvl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1600" kern="1200"/>
          </a:p>
        </p:txBody>
      </p:sp>
      <p:sp>
        <p:nvSpPr>
          <p:cNvPr id="28" name="任意形状 27"/>
          <p:cNvSpPr/>
          <p:nvPr/>
        </p:nvSpPr>
        <p:spPr>
          <a:xfrm>
            <a:off x="3822691" y="1986963"/>
            <a:ext cx="1220897" cy="1220897"/>
          </a:xfrm>
          <a:custGeom>
            <a:avLst/>
            <a:gdLst>
              <a:gd name="connsiteX0" fmla="*/ 0 w 1220897"/>
              <a:gd name="connsiteY0" fmla="*/ 610449 h 1220897"/>
              <a:gd name="connsiteX1" fmla="*/ 610449 w 1220897"/>
              <a:gd name="connsiteY1" fmla="*/ 0 h 1220897"/>
              <a:gd name="connsiteX2" fmla="*/ 1220898 w 1220897"/>
              <a:gd name="connsiteY2" fmla="*/ 610449 h 1220897"/>
              <a:gd name="connsiteX3" fmla="*/ 610449 w 1220897"/>
              <a:gd name="connsiteY3" fmla="*/ 1220898 h 1220897"/>
              <a:gd name="connsiteX4" fmla="*/ 0 w 1220897"/>
              <a:gd name="connsiteY4" fmla="*/ 610449 h 1220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897" h="1220897">
                <a:moveTo>
                  <a:pt x="0" y="610449"/>
                </a:moveTo>
                <a:cubicBezTo>
                  <a:pt x="0" y="273307"/>
                  <a:pt x="273307" y="0"/>
                  <a:pt x="610449" y="0"/>
                </a:cubicBezTo>
                <a:cubicBezTo>
                  <a:pt x="947591" y="0"/>
                  <a:pt x="1220898" y="273307"/>
                  <a:pt x="1220898" y="610449"/>
                </a:cubicBezTo>
                <a:cubicBezTo>
                  <a:pt x="1220898" y="947591"/>
                  <a:pt x="947591" y="1220898"/>
                  <a:pt x="610449" y="1220898"/>
                </a:cubicBezTo>
                <a:cubicBezTo>
                  <a:pt x="273307" y="1220898"/>
                  <a:pt x="0" y="947591"/>
                  <a:pt x="0" y="610449"/>
                </a:cubicBez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9116" tIns="199116" rIns="199116" bIns="199116" numCol="1" spcCol="1270" anchor="ctr" anchorCtr="0">
            <a:noAutofit/>
          </a:bodyPr>
          <a:lstStyle/>
          <a:p>
            <a:pPr lvl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1600" kern="1200" dirty="0" smtClean="0">
                <a:latin typeface="Microsoft YaHei" charset="-122"/>
                <a:ea typeface="Microsoft YaHei" charset="-122"/>
                <a:cs typeface="Microsoft YaHei" charset="-122"/>
              </a:rPr>
              <a:t>快速部</a:t>
            </a:r>
            <a:r>
              <a:rPr lang="zh-CN" altLang="en-US" sz="1600" kern="1200" dirty="0" smtClean="0"/>
              <a:t>署</a:t>
            </a:r>
            <a:endParaRPr lang="zh-CN" altLang="en-US" sz="1600" kern="1200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6012" y="3524442"/>
            <a:ext cx="32512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337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zh-CN" b="1" smtClean="0">
                <a:solidFill>
                  <a:srgbClr val="3F9EC9"/>
                </a:solidFill>
                <a:latin typeface="Microsoft YaHei" charset="-122"/>
                <a:ea typeface="Microsoft YaHei" charset="-122"/>
                <a:cs typeface="Microsoft YaHei" charset="-122"/>
              </a:rPr>
              <a:t>Docker</a:t>
            </a:r>
            <a:r>
              <a:rPr kumimoji="1" lang="zh-CN" altLang="en-US" b="1" smtClean="0">
                <a:solidFill>
                  <a:srgbClr val="3F9EC9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主要成员</a:t>
            </a:r>
            <a:endParaRPr kumimoji="1" lang="zh-CN" altLang="en-US" b="1" dirty="0">
              <a:solidFill>
                <a:srgbClr val="BC2D46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4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624105"/>
          </a:xfrm>
        </p:spPr>
        <p:txBody>
          <a:bodyPr/>
          <a:lstStyle/>
          <a:p>
            <a:pPr marL="0" indent="0">
              <a:buNone/>
            </a:pP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先认识一下</a:t>
            </a:r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Docker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家族主要成员</a:t>
            </a:r>
            <a:endParaRPr kumimoji="1" lang="en-US" altLang="zh-CN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38200" y="2889504"/>
            <a:ext cx="4214615" cy="36986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kumimoji="1" lang="en-US" altLang="zh-CN" sz="3200" dirty="0" err="1" smtClean="0">
                <a:latin typeface="Microsoft YaHei" charset="-122"/>
                <a:ea typeface="Microsoft YaHei" charset="-122"/>
                <a:cs typeface="Microsoft YaHei" charset="-122"/>
              </a:rPr>
              <a:t>Dockerfile</a:t>
            </a:r>
            <a:endParaRPr kumimoji="1" lang="en-US" altLang="zh-CN" sz="32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kumimoji="1" lang="en-US" altLang="zh-CN" sz="3200" dirty="0" smtClean="0">
                <a:latin typeface="Microsoft YaHei" charset="-122"/>
                <a:ea typeface="Microsoft YaHei" charset="-122"/>
                <a:cs typeface="Microsoft YaHei" charset="-122"/>
              </a:rPr>
              <a:t>Image</a:t>
            </a:r>
            <a:r>
              <a:rPr kumimoji="1" lang="zh-CN" altLang="en-US" sz="3200" dirty="0" smtClean="0">
                <a:latin typeface="Microsoft YaHei" charset="-122"/>
                <a:ea typeface="Microsoft YaHei" charset="-122"/>
                <a:cs typeface="Microsoft YaHei" charset="-122"/>
              </a:rPr>
              <a:t> （镜像）</a:t>
            </a:r>
            <a:endParaRPr kumimoji="1" lang="en-US" altLang="zh-CN" sz="32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kumimoji="1" lang="en-US" altLang="zh-CN" sz="3200" dirty="0" smtClean="0">
                <a:latin typeface="Microsoft YaHei" charset="-122"/>
                <a:ea typeface="Microsoft YaHei" charset="-122"/>
                <a:cs typeface="Microsoft YaHei" charset="-122"/>
              </a:rPr>
              <a:t>Container</a:t>
            </a:r>
            <a:r>
              <a:rPr kumimoji="1" lang="zh-CN" altLang="en-US" sz="3200" dirty="0" smtClean="0">
                <a:latin typeface="Microsoft YaHei" charset="-122"/>
                <a:ea typeface="Microsoft YaHei" charset="-122"/>
                <a:cs typeface="Microsoft YaHei" charset="-122"/>
              </a:rPr>
              <a:t> （容器）</a:t>
            </a:r>
            <a:endParaRPr kumimoji="1" lang="en-US" altLang="zh-CN" sz="32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kumimoji="1" lang="en-US" altLang="zh-CN" sz="3200" dirty="0" smtClean="0">
                <a:latin typeface="Microsoft YaHei" charset="-122"/>
                <a:ea typeface="Microsoft YaHei" charset="-122"/>
                <a:cs typeface="Microsoft YaHei" charset="-122"/>
              </a:rPr>
              <a:t>Registry</a:t>
            </a:r>
            <a:r>
              <a:rPr kumimoji="1" lang="zh-CN" altLang="en-US" sz="3200" dirty="0" smtClean="0">
                <a:latin typeface="Microsoft YaHei" charset="-122"/>
                <a:ea typeface="Microsoft YaHei" charset="-122"/>
                <a:cs typeface="Microsoft YaHei" charset="-122"/>
              </a:rPr>
              <a:t> （仓库）</a:t>
            </a:r>
            <a:endParaRPr kumimoji="1" lang="en-US" altLang="zh-CN" sz="32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endParaRPr kumimoji="1" lang="zh-CN" altLang="en-US" sz="32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3800" y="2889504"/>
            <a:ext cx="2540000" cy="2540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052815" y="3105509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 smtClean="0">
                <a:solidFill>
                  <a:srgbClr val="3F9EC9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一种构建脚本</a:t>
            </a:r>
            <a:endParaRPr kumimoji="1" lang="zh-CN" altLang="en-US" sz="2400" dirty="0">
              <a:solidFill>
                <a:srgbClr val="3F9EC9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052815" y="3914615"/>
            <a:ext cx="3175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 err="1" smtClean="0">
                <a:solidFill>
                  <a:srgbClr val="3F9EC9"/>
                </a:solidFill>
                <a:latin typeface="Microsoft YaHei" charset="-122"/>
                <a:ea typeface="Microsoft YaHei" charset="-122"/>
                <a:cs typeface="Microsoft YaHei" charset="-122"/>
              </a:rPr>
              <a:t>dockerfile</a:t>
            </a:r>
            <a:r>
              <a:rPr kumimoji="1" lang="zh-CN" altLang="en-US" sz="2400" dirty="0" smtClean="0">
                <a:solidFill>
                  <a:srgbClr val="3F9EC9"/>
                </a:solidFill>
                <a:latin typeface="Microsoft YaHei" charset="-122"/>
                <a:ea typeface="Microsoft YaHei" charset="-122"/>
                <a:cs typeface="Microsoft YaHei" charset="-122"/>
              </a:rPr>
              <a:t>构建的产物</a:t>
            </a:r>
            <a:endParaRPr kumimoji="1" lang="zh-CN" altLang="en-US" sz="2400" dirty="0">
              <a:solidFill>
                <a:srgbClr val="3F9EC9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080337" y="4638939"/>
            <a:ext cx="3262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 smtClean="0">
                <a:solidFill>
                  <a:srgbClr val="3F9EC9"/>
                </a:solidFill>
                <a:latin typeface="Microsoft YaHei" charset="-122"/>
                <a:ea typeface="Microsoft YaHei" charset="-122"/>
                <a:cs typeface="Microsoft YaHei" charset="-122"/>
              </a:rPr>
              <a:t>镜像运行时的临时状态</a:t>
            </a:r>
            <a:endParaRPr kumimoji="1" lang="zh-CN" altLang="en-US" sz="2400" dirty="0">
              <a:solidFill>
                <a:srgbClr val="3F9EC9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052814" y="5363264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 smtClean="0">
                <a:solidFill>
                  <a:srgbClr val="3F9EC9"/>
                </a:solidFill>
                <a:latin typeface="Microsoft YaHei" charset="-122"/>
                <a:ea typeface="Microsoft YaHei" charset="-122"/>
                <a:cs typeface="Microsoft YaHei" charset="-122"/>
              </a:rPr>
              <a:t>托管镜像的地方</a:t>
            </a:r>
            <a:endParaRPr kumimoji="1" lang="zh-CN" altLang="en-US" sz="2400" dirty="0">
              <a:solidFill>
                <a:srgbClr val="3F9EC9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38406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3" grpId="0"/>
      <p:bldP spid="7" grpId="0"/>
      <p:bldP spid="8" grpId="0"/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416"/>
          <a:stretch/>
        </p:blipFill>
        <p:spPr>
          <a:xfrm>
            <a:off x="1629654" y="1360113"/>
            <a:ext cx="8893095" cy="54864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zh-CN" altLang="en-US" b="1" dirty="0" smtClean="0">
                <a:solidFill>
                  <a:srgbClr val="3F9EC9"/>
                </a:solidFill>
                <a:latin typeface="Microsoft YaHei" charset="-122"/>
                <a:ea typeface="Microsoft YaHei" charset="-122"/>
                <a:cs typeface="Microsoft YaHei" charset="-122"/>
              </a:rPr>
              <a:t>关系</a:t>
            </a:r>
            <a:endParaRPr kumimoji="1" lang="zh-CN" altLang="en-US" b="1" dirty="0">
              <a:solidFill>
                <a:srgbClr val="BC2D46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9733" y="1690688"/>
            <a:ext cx="3752534" cy="454852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8800" y="1551782"/>
            <a:ext cx="1270000" cy="18542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500" y="2150099"/>
            <a:ext cx="1905000" cy="15367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3702" y="4146210"/>
            <a:ext cx="1905000" cy="14859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2775" y="3393451"/>
            <a:ext cx="1397000" cy="11430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075" y="2140518"/>
            <a:ext cx="1549400" cy="1917700"/>
          </a:xfrm>
          <a:prstGeom prst="rect">
            <a:avLst/>
          </a:prstGeom>
        </p:spPr>
      </p:pic>
      <p:grpSp>
        <p:nvGrpSpPr>
          <p:cNvPr id="18" name="组 17"/>
          <p:cNvGrpSpPr/>
          <p:nvPr/>
        </p:nvGrpSpPr>
        <p:grpSpPr>
          <a:xfrm>
            <a:off x="3600475" y="2640581"/>
            <a:ext cx="1543025" cy="459457"/>
            <a:chOff x="3600475" y="2640581"/>
            <a:chExt cx="1543025" cy="459457"/>
          </a:xfrm>
        </p:grpSpPr>
        <p:cxnSp>
          <p:nvCxnSpPr>
            <p:cNvPr id="15" name="曲线连接符 14" descr="build" title="build"/>
            <p:cNvCxnSpPr>
              <a:stCxn id="11" idx="3"/>
              <a:endCxn id="4" idx="1"/>
            </p:cNvCxnSpPr>
            <p:nvPr/>
          </p:nvCxnSpPr>
          <p:spPr>
            <a:xfrm flipV="1">
              <a:off x="3600475" y="2918448"/>
              <a:ext cx="1543025" cy="181590"/>
            </a:xfrm>
            <a:prstGeom prst="curvedConnector3">
              <a:avLst/>
            </a:prstGeom>
            <a:ln w="34925"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7" name="文本框 16"/>
            <p:cNvSpPr txBox="1"/>
            <p:nvPr/>
          </p:nvSpPr>
          <p:spPr>
            <a:xfrm>
              <a:off x="3900935" y="2640581"/>
              <a:ext cx="7441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 smtClean="0">
                  <a:solidFill>
                    <a:schemeClr val="accent2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build</a:t>
              </a:r>
              <a:endParaRPr kumimoji="1" lang="zh-CN" altLang="en-US" dirty="0">
                <a:solidFill>
                  <a:schemeClr val="accent2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  <p:grpSp>
        <p:nvGrpSpPr>
          <p:cNvPr id="19" name="组 18"/>
          <p:cNvGrpSpPr/>
          <p:nvPr/>
        </p:nvGrpSpPr>
        <p:grpSpPr>
          <a:xfrm>
            <a:off x="7019766" y="2140518"/>
            <a:ext cx="3600000" cy="554363"/>
            <a:chOff x="3873536" y="3069887"/>
            <a:chExt cx="3600000" cy="554363"/>
          </a:xfrm>
        </p:grpSpPr>
        <p:cxnSp>
          <p:nvCxnSpPr>
            <p:cNvPr id="20" name="曲线连接符 19" descr="build" title="build"/>
            <p:cNvCxnSpPr>
              <a:endCxn id="3" idx="1"/>
            </p:cNvCxnSpPr>
            <p:nvPr/>
          </p:nvCxnSpPr>
          <p:spPr>
            <a:xfrm flipV="1">
              <a:off x="3873536" y="3408250"/>
              <a:ext cx="3600000" cy="216000"/>
            </a:xfrm>
            <a:prstGeom prst="curvedConnector3">
              <a:avLst>
                <a:gd name="adj1" fmla="val 32243"/>
              </a:avLst>
            </a:prstGeom>
            <a:ln w="34925">
              <a:round/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21" name="文本框 20"/>
            <p:cNvSpPr txBox="1"/>
            <p:nvPr/>
          </p:nvSpPr>
          <p:spPr>
            <a:xfrm>
              <a:off x="4925481" y="3069887"/>
              <a:ext cx="7248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mtClean="0">
                  <a:solidFill>
                    <a:schemeClr val="accent2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push</a:t>
              </a:r>
              <a:endParaRPr kumimoji="1" lang="zh-CN" altLang="en-US" dirty="0">
                <a:solidFill>
                  <a:schemeClr val="accent2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  <p:grpSp>
        <p:nvGrpSpPr>
          <p:cNvPr id="41" name="组 40"/>
          <p:cNvGrpSpPr/>
          <p:nvPr/>
        </p:nvGrpSpPr>
        <p:grpSpPr>
          <a:xfrm>
            <a:off x="7028702" y="2918449"/>
            <a:ext cx="805970" cy="1908000"/>
            <a:chOff x="4163689" y="2126512"/>
            <a:chExt cx="805970" cy="1908000"/>
          </a:xfrm>
        </p:grpSpPr>
        <p:cxnSp>
          <p:nvCxnSpPr>
            <p:cNvPr id="42" name="曲线连接符 41" descr="build" title="build"/>
            <p:cNvCxnSpPr>
              <a:stCxn id="4" idx="3"/>
              <a:endCxn id="5" idx="3"/>
            </p:cNvCxnSpPr>
            <p:nvPr/>
          </p:nvCxnSpPr>
          <p:spPr>
            <a:xfrm flipH="1">
              <a:off x="4163689" y="2126512"/>
              <a:ext cx="19798" cy="1908000"/>
            </a:xfrm>
            <a:prstGeom prst="curvedConnector3">
              <a:avLst>
                <a:gd name="adj1" fmla="val -1154662"/>
              </a:avLst>
            </a:prstGeom>
            <a:ln w="34925">
              <a:round/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43" name="文本框 42"/>
            <p:cNvSpPr txBox="1"/>
            <p:nvPr/>
          </p:nvSpPr>
          <p:spPr>
            <a:xfrm>
              <a:off x="4411493" y="2803682"/>
              <a:ext cx="5581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mtClean="0">
                  <a:solidFill>
                    <a:schemeClr val="accent2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run</a:t>
              </a:r>
              <a:endParaRPr kumimoji="1" lang="zh-CN" altLang="en-US" dirty="0">
                <a:solidFill>
                  <a:schemeClr val="accent2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  <p:grpSp>
        <p:nvGrpSpPr>
          <p:cNvPr id="49" name="组 48"/>
          <p:cNvGrpSpPr/>
          <p:nvPr/>
        </p:nvGrpSpPr>
        <p:grpSpPr>
          <a:xfrm>
            <a:off x="6076202" y="4889160"/>
            <a:ext cx="2176482" cy="992955"/>
            <a:chOff x="2845588" y="3235387"/>
            <a:chExt cx="2176482" cy="992955"/>
          </a:xfrm>
        </p:grpSpPr>
        <p:cxnSp>
          <p:nvCxnSpPr>
            <p:cNvPr id="50" name="曲线连接符 49" descr="build" title="build"/>
            <p:cNvCxnSpPr>
              <a:stCxn id="5" idx="3"/>
              <a:endCxn id="5" idx="2"/>
            </p:cNvCxnSpPr>
            <p:nvPr/>
          </p:nvCxnSpPr>
          <p:spPr>
            <a:xfrm flipH="1">
              <a:off x="2845588" y="3235387"/>
              <a:ext cx="952500" cy="742950"/>
            </a:xfrm>
            <a:prstGeom prst="curvedConnector4">
              <a:avLst>
                <a:gd name="adj1" fmla="val -24000"/>
                <a:gd name="adj2" fmla="val 130769"/>
              </a:avLst>
            </a:prstGeom>
            <a:ln w="34925">
              <a:round/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51" name="文本框 50"/>
            <p:cNvSpPr txBox="1"/>
            <p:nvPr/>
          </p:nvSpPr>
          <p:spPr>
            <a:xfrm>
              <a:off x="4116886" y="3305012"/>
              <a:ext cx="905184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 smtClean="0">
                  <a:solidFill>
                    <a:schemeClr val="accent2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Stop</a:t>
              </a:r>
            </a:p>
            <a:p>
              <a:r>
                <a:rPr kumimoji="1" lang="en-US" altLang="zh-CN" dirty="0" smtClean="0">
                  <a:solidFill>
                    <a:schemeClr val="accent2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Start</a:t>
              </a:r>
            </a:p>
            <a:p>
              <a:r>
                <a:rPr kumimoji="1" lang="en-US" altLang="zh-CN" dirty="0" smtClean="0">
                  <a:solidFill>
                    <a:schemeClr val="accent2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restart</a:t>
              </a:r>
              <a:endParaRPr kumimoji="1" lang="zh-CN" altLang="en-US" dirty="0">
                <a:solidFill>
                  <a:schemeClr val="accent2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  <p:grpSp>
        <p:nvGrpSpPr>
          <p:cNvPr id="54" name="组 53"/>
          <p:cNvGrpSpPr/>
          <p:nvPr/>
        </p:nvGrpSpPr>
        <p:grpSpPr>
          <a:xfrm>
            <a:off x="4678071" y="3009914"/>
            <a:ext cx="1027845" cy="1879247"/>
            <a:chOff x="5007498" y="1632543"/>
            <a:chExt cx="1027845" cy="1879247"/>
          </a:xfrm>
        </p:grpSpPr>
        <p:cxnSp>
          <p:nvCxnSpPr>
            <p:cNvPr id="55" name="曲线连接符 54" descr="build" title="build"/>
            <p:cNvCxnSpPr>
              <a:stCxn id="5" idx="1"/>
            </p:cNvCxnSpPr>
            <p:nvPr/>
          </p:nvCxnSpPr>
          <p:spPr>
            <a:xfrm rot="10800000" flipH="1">
              <a:off x="5453129" y="1632543"/>
              <a:ext cx="68292" cy="1879247"/>
            </a:xfrm>
            <a:prstGeom prst="curvedConnector4">
              <a:avLst>
                <a:gd name="adj1" fmla="val -617617"/>
                <a:gd name="adj2" fmla="val 74564"/>
              </a:avLst>
            </a:prstGeom>
            <a:ln w="34925"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56" name="文本框 55"/>
            <p:cNvSpPr txBox="1"/>
            <p:nvPr/>
          </p:nvSpPr>
          <p:spPr>
            <a:xfrm>
              <a:off x="5007498" y="2457008"/>
              <a:ext cx="10278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mtClean="0">
                  <a:solidFill>
                    <a:schemeClr val="accent2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commit</a:t>
              </a:r>
              <a:endParaRPr kumimoji="1" lang="zh-CN" altLang="en-US" dirty="0">
                <a:solidFill>
                  <a:schemeClr val="accent2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  <p:grpSp>
        <p:nvGrpSpPr>
          <p:cNvPr id="61" name="组 60"/>
          <p:cNvGrpSpPr/>
          <p:nvPr/>
        </p:nvGrpSpPr>
        <p:grpSpPr>
          <a:xfrm>
            <a:off x="4797449" y="1863401"/>
            <a:ext cx="1450951" cy="1045246"/>
            <a:chOff x="3873537" y="2709035"/>
            <a:chExt cx="1450951" cy="1045246"/>
          </a:xfrm>
        </p:grpSpPr>
        <p:cxnSp>
          <p:nvCxnSpPr>
            <p:cNvPr id="62" name="曲线连接符 61" descr="build" title="build"/>
            <p:cNvCxnSpPr>
              <a:endCxn id="63" idx="0"/>
            </p:cNvCxnSpPr>
            <p:nvPr/>
          </p:nvCxnSpPr>
          <p:spPr>
            <a:xfrm flipV="1">
              <a:off x="4352190" y="3148133"/>
              <a:ext cx="972298" cy="606148"/>
            </a:xfrm>
            <a:prstGeom prst="curvedConnector4">
              <a:avLst>
                <a:gd name="adj1" fmla="val -14877"/>
                <a:gd name="adj2" fmla="val 137714"/>
              </a:avLst>
            </a:prstGeom>
            <a:ln w="34925">
              <a:round/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63" name="文本框 62"/>
            <p:cNvSpPr txBox="1"/>
            <p:nvPr/>
          </p:nvSpPr>
          <p:spPr>
            <a:xfrm>
              <a:off x="3873537" y="2709035"/>
              <a:ext cx="5469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mtClean="0">
                  <a:solidFill>
                    <a:schemeClr val="accent2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tag</a:t>
              </a:r>
              <a:endParaRPr kumimoji="1" lang="zh-CN" altLang="en-US" dirty="0">
                <a:solidFill>
                  <a:schemeClr val="accent2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  <p:grpSp>
        <p:nvGrpSpPr>
          <p:cNvPr id="70" name="组 69"/>
          <p:cNvGrpSpPr/>
          <p:nvPr/>
        </p:nvGrpSpPr>
        <p:grpSpPr>
          <a:xfrm>
            <a:off x="7181102" y="2739323"/>
            <a:ext cx="3566716" cy="429163"/>
            <a:chOff x="3882472" y="3516292"/>
            <a:chExt cx="3566716" cy="429163"/>
          </a:xfrm>
        </p:grpSpPr>
        <p:cxnSp>
          <p:nvCxnSpPr>
            <p:cNvPr id="71" name="曲线连接符 70" descr="build" title="build"/>
            <p:cNvCxnSpPr/>
            <p:nvPr/>
          </p:nvCxnSpPr>
          <p:spPr>
            <a:xfrm rot="10800000" flipV="1">
              <a:off x="3882472" y="3516292"/>
              <a:ext cx="3566716" cy="169323"/>
            </a:xfrm>
            <a:prstGeom prst="curvedConnector3">
              <a:avLst>
                <a:gd name="adj1" fmla="val 50000"/>
              </a:avLst>
            </a:prstGeom>
            <a:ln w="34925">
              <a:round/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72" name="文本框 71"/>
            <p:cNvSpPr txBox="1"/>
            <p:nvPr/>
          </p:nvSpPr>
          <p:spPr>
            <a:xfrm>
              <a:off x="5454310" y="3576123"/>
              <a:ext cx="5966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 smtClean="0">
                  <a:solidFill>
                    <a:schemeClr val="accent2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pull</a:t>
              </a:r>
              <a:endParaRPr kumimoji="1" lang="zh-CN" altLang="en-US" dirty="0">
                <a:solidFill>
                  <a:schemeClr val="accent2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  <p:grpSp>
        <p:nvGrpSpPr>
          <p:cNvPr id="76" name="组 75"/>
          <p:cNvGrpSpPr/>
          <p:nvPr/>
        </p:nvGrpSpPr>
        <p:grpSpPr>
          <a:xfrm>
            <a:off x="7181105" y="3023666"/>
            <a:ext cx="2054385" cy="717161"/>
            <a:chOff x="4255410" y="2681142"/>
            <a:chExt cx="2054385" cy="717161"/>
          </a:xfrm>
        </p:grpSpPr>
        <p:cxnSp>
          <p:nvCxnSpPr>
            <p:cNvPr id="77" name="曲线连接符 76" descr="build" title="build"/>
            <p:cNvCxnSpPr/>
            <p:nvPr/>
          </p:nvCxnSpPr>
          <p:spPr>
            <a:xfrm rot="10800000">
              <a:off x="4255410" y="2681142"/>
              <a:ext cx="2054385" cy="717161"/>
            </a:xfrm>
            <a:prstGeom prst="curvedConnector3">
              <a:avLst>
                <a:gd name="adj1" fmla="val 50000"/>
              </a:avLst>
            </a:prstGeom>
            <a:ln w="34925">
              <a:round/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78" name="文本框 77"/>
            <p:cNvSpPr txBox="1"/>
            <p:nvPr/>
          </p:nvSpPr>
          <p:spPr>
            <a:xfrm>
              <a:off x="5380242" y="2944126"/>
              <a:ext cx="6655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mtClean="0">
                  <a:solidFill>
                    <a:schemeClr val="accent2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load</a:t>
              </a:r>
              <a:endParaRPr kumimoji="1" lang="zh-CN" altLang="en-US" dirty="0">
                <a:solidFill>
                  <a:schemeClr val="accent2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  <p:grpSp>
        <p:nvGrpSpPr>
          <p:cNvPr id="81" name="组 80"/>
          <p:cNvGrpSpPr/>
          <p:nvPr/>
        </p:nvGrpSpPr>
        <p:grpSpPr>
          <a:xfrm>
            <a:off x="7232855" y="3175678"/>
            <a:ext cx="1934700" cy="982162"/>
            <a:chOff x="4215442" y="2231341"/>
            <a:chExt cx="1934700" cy="982162"/>
          </a:xfrm>
        </p:grpSpPr>
        <p:cxnSp>
          <p:nvCxnSpPr>
            <p:cNvPr id="82" name="曲线连接符 81" descr="build" title="build"/>
            <p:cNvCxnSpPr/>
            <p:nvPr/>
          </p:nvCxnSpPr>
          <p:spPr>
            <a:xfrm>
              <a:off x="4215442" y="2231341"/>
              <a:ext cx="1934700" cy="716547"/>
            </a:xfrm>
            <a:prstGeom prst="curvedConnector3">
              <a:avLst>
                <a:gd name="adj1" fmla="val 38684"/>
              </a:avLst>
            </a:prstGeom>
            <a:ln w="34925">
              <a:round/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83" name="文本框 82"/>
            <p:cNvSpPr txBox="1"/>
            <p:nvPr/>
          </p:nvSpPr>
          <p:spPr>
            <a:xfrm>
              <a:off x="4953265" y="2844171"/>
              <a:ext cx="672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 smtClean="0">
                  <a:solidFill>
                    <a:schemeClr val="accent2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save</a:t>
              </a:r>
              <a:endParaRPr kumimoji="1" lang="zh-CN" altLang="en-US" dirty="0">
                <a:solidFill>
                  <a:schemeClr val="accent2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18809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6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zh-CN" b="1" dirty="0" err="1" smtClean="0">
                <a:solidFill>
                  <a:srgbClr val="3F9EC9"/>
                </a:solidFill>
                <a:latin typeface="Microsoft YaHei" charset="-122"/>
                <a:ea typeface="Microsoft YaHei" charset="-122"/>
                <a:cs typeface="Microsoft YaHei" charset="-122"/>
              </a:rPr>
              <a:t>Dockerfile</a:t>
            </a:r>
            <a:endParaRPr kumimoji="1" lang="zh-CN" altLang="en-US" b="1" dirty="0">
              <a:solidFill>
                <a:srgbClr val="BC2D46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4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624105"/>
          </a:xfrm>
        </p:spPr>
        <p:txBody>
          <a:bodyPr/>
          <a:lstStyle/>
          <a:p>
            <a:pPr marL="0" indent="0">
              <a:buNone/>
            </a:pPr>
            <a:r>
              <a:rPr kumimoji="1" lang="en-US" altLang="zh-CN" dirty="0" err="1" smtClean="0">
                <a:latin typeface="Microsoft YaHei" charset="-122"/>
                <a:ea typeface="Microsoft YaHei" charset="-122"/>
                <a:cs typeface="Microsoft YaHei" charset="-122"/>
              </a:rPr>
              <a:t>Dockerfile</a:t>
            </a:r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是用于制作</a:t>
            </a:r>
            <a:r>
              <a:rPr kumimoji="1" lang="en-US" altLang="zh-CN" dirty="0" err="1" smtClean="0">
                <a:latin typeface="Microsoft YaHei" charset="-122"/>
                <a:ea typeface="Microsoft YaHei" charset="-122"/>
                <a:cs typeface="Microsoft YaHei" charset="-122"/>
              </a:rPr>
              <a:t>docker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镜像的“设计稿</a:t>
            </a:r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”</a:t>
            </a:r>
            <a:endParaRPr kumimoji="1" lang="en-US" altLang="zh-CN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3" name="进程 2"/>
          <p:cNvSpPr/>
          <p:nvPr/>
        </p:nvSpPr>
        <p:spPr>
          <a:xfrm>
            <a:off x="968829" y="3088937"/>
            <a:ext cx="2246497" cy="2854070"/>
          </a:xfrm>
          <a:prstGeom prst="flowChartProces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1190172" y="3331028"/>
            <a:ext cx="172719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FROM scratch</a:t>
            </a:r>
          </a:p>
          <a:p>
            <a:endParaRPr lang="en-US" altLang="zh-CN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COPY hello /</a:t>
            </a:r>
          </a:p>
          <a:p>
            <a:endParaRPr lang="en-US" altLang="zh-CN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CMD ["/hello"]</a:t>
            </a:r>
          </a:p>
          <a:p>
            <a:endParaRPr kumimoji="1"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3173" y="3088936"/>
            <a:ext cx="7750627" cy="2854070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838200" y="2584667"/>
            <a:ext cx="3724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官方</a:t>
            </a:r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hello-world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镜像的</a:t>
            </a:r>
            <a:r>
              <a:rPr kumimoji="1" lang="en-US" altLang="zh-CN" dirty="0" err="1" smtClean="0">
                <a:latin typeface="Microsoft YaHei" charset="-122"/>
                <a:ea typeface="Microsoft YaHei" charset="-122"/>
                <a:cs typeface="Microsoft YaHei" charset="-122"/>
              </a:rPr>
              <a:t>Dockerfile</a:t>
            </a:r>
            <a:endParaRPr kumimoji="1"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3543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3" grpId="0" animBg="1"/>
      <p:bldP spid="1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zh-CN" b="1" dirty="0" err="1" smtClean="0">
                <a:solidFill>
                  <a:srgbClr val="3F9EC9"/>
                </a:solidFill>
                <a:latin typeface="Microsoft YaHei" charset="-122"/>
                <a:ea typeface="Microsoft YaHei" charset="-122"/>
                <a:cs typeface="Microsoft YaHei" charset="-122"/>
              </a:rPr>
              <a:t>Dockerfile</a:t>
            </a:r>
            <a:endParaRPr kumimoji="1" lang="zh-CN" altLang="en-US" b="1" dirty="0">
              <a:solidFill>
                <a:srgbClr val="BC2D46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4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624105"/>
          </a:xfrm>
        </p:spPr>
        <p:txBody>
          <a:bodyPr/>
          <a:lstStyle/>
          <a:p>
            <a:pPr marL="0" indent="0">
              <a:buNone/>
            </a:pPr>
            <a:r>
              <a:rPr kumimoji="1" lang="en-US" altLang="zh-CN" dirty="0" err="1" smtClean="0">
                <a:latin typeface="Microsoft YaHei" charset="-122"/>
                <a:ea typeface="Microsoft YaHei" charset="-122"/>
                <a:cs typeface="Microsoft YaHei" charset="-122"/>
              </a:rPr>
              <a:t>Dockerfile</a:t>
            </a:r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制作的镜像几乎可以包含任何东西</a:t>
            </a:r>
            <a:endParaRPr kumimoji="1" lang="en-US" altLang="zh-CN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38200" y="2584667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例如：</a:t>
            </a:r>
            <a:endParaRPr kumimoji="1"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6000" y="2953998"/>
            <a:ext cx="3987800" cy="2794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38200" y="3439886"/>
            <a:ext cx="12049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 smtClean="0">
                <a:solidFill>
                  <a:srgbClr val="00B050"/>
                </a:solidFill>
                <a:latin typeface="Microsoft YaHei" charset="-122"/>
                <a:ea typeface="Microsoft YaHei" charset="-122"/>
                <a:cs typeface="Microsoft YaHei" charset="-122"/>
              </a:rPr>
              <a:t>Centos</a:t>
            </a:r>
            <a:endParaRPr kumimoji="1" lang="zh-CN" altLang="en-US" sz="2400" dirty="0">
              <a:solidFill>
                <a:srgbClr val="00B05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2104960" y="3439886"/>
            <a:ext cx="12939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 smtClean="0">
                <a:solidFill>
                  <a:srgbClr val="00B050"/>
                </a:solidFill>
                <a:latin typeface="Microsoft YaHei" charset="-122"/>
                <a:ea typeface="Microsoft YaHei" charset="-122"/>
                <a:cs typeface="Microsoft YaHei" charset="-122"/>
              </a:rPr>
              <a:t>Ubuntu</a:t>
            </a:r>
            <a:endParaRPr kumimoji="1" lang="zh-CN" altLang="en-US" sz="2400" dirty="0">
              <a:solidFill>
                <a:srgbClr val="00B05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3460719" y="3439886"/>
            <a:ext cx="15728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 err="1" smtClean="0">
                <a:solidFill>
                  <a:srgbClr val="00B050"/>
                </a:solidFill>
                <a:latin typeface="Microsoft YaHei" charset="-122"/>
                <a:ea typeface="Microsoft YaHei" charset="-122"/>
                <a:cs typeface="Microsoft YaHei" charset="-122"/>
              </a:rPr>
              <a:t>Debian</a:t>
            </a:r>
            <a:r>
              <a:rPr kumimoji="1" lang="en-US" altLang="zh-CN" sz="2400" dirty="0" smtClean="0">
                <a:solidFill>
                  <a:srgbClr val="00B050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mr-IN" altLang="zh-CN" sz="2400" dirty="0" smtClean="0">
                <a:solidFill>
                  <a:srgbClr val="00B050"/>
                </a:solidFill>
                <a:latin typeface="Microsoft YaHei" charset="-122"/>
                <a:ea typeface="Microsoft YaHei" charset="-122"/>
                <a:cs typeface="Microsoft YaHei" charset="-122"/>
              </a:rPr>
              <a:t>…</a:t>
            </a:r>
            <a:endParaRPr kumimoji="1" lang="zh-CN" altLang="en-US" sz="2400" dirty="0">
              <a:solidFill>
                <a:srgbClr val="00B05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838200" y="4120166"/>
            <a:ext cx="12634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 smtClean="0">
                <a:solidFill>
                  <a:srgbClr val="FFC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Mongo</a:t>
            </a:r>
            <a:endParaRPr kumimoji="1" lang="zh-CN" altLang="en-US" sz="2400" dirty="0">
              <a:solidFill>
                <a:srgbClr val="FFC0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2120188" y="4120166"/>
            <a:ext cx="9721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 err="1" smtClean="0">
                <a:solidFill>
                  <a:srgbClr val="FFC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Redis</a:t>
            </a:r>
            <a:endParaRPr kumimoji="1" lang="zh-CN" altLang="en-US" sz="2400" dirty="0">
              <a:solidFill>
                <a:srgbClr val="FFC0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3460719" y="4120166"/>
            <a:ext cx="13372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 smtClean="0">
                <a:solidFill>
                  <a:srgbClr val="FFC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Kafka </a:t>
            </a:r>
            <a:r>
              <a:rPr kumimoji="1" lang="mr-IN" altLang="zh-CN" sz="2400" dirty="0" smtClean="0">
                <a:solidFill>
                  <a:srgbClr val="FFC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…</a:t>
            </a:r>
            <a:endParaRPr kumimoji="1" lang="zh-CN" altLang="en-US" sz="2400" dirty="0">
              <a:solidFill>
                <a:srgbClr val="FFC0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838200" y="4800446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smtClean="0">
                <a:solidFill>
                  <a:srgbClr val="00B0F0"/>
                </a:solidFill>
                <a:latin typeface="Microsoft YaHei" charset="-122"/>
                <a:ea typeface="Microsoft YaHei" charset="-122"/>
                <a:cs typeface="Microsoft YaHei" charset="-122"/>
              </a:rPr>
              <a:t>任何文件</a:t>
            </a:r>
            <a:endParaRPr kumimoji="1" lang="zh-CN" altLang="en-US" sz="2400" dirty="0">
              <a:solidFill>
                <a:srgbClr val="00B0F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2484537" y="4800445"/>
            <a:ext cx="24545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 smtClean="0">
                <a:solidFill>
                  <a:srgbClr val="00B0F0"/>
                </a:solidFill>
                <a:latin typeface="Microsoft YaHei" charset="-122"/>
                <a:ea typeface="Microsoft YaHei" charset="-122"/>
                <a:cs typeface="Microsoft YaHei" charset="-122"/>
              </a:rPr>
              <a:t>任何</a:t>
            </a:r>
            <a:r>
              <a:rPr kumimoji="1" lang="en-US" altLang="zh-CN" sz="2400" dirty="0" err="1" smtClean="0">
                <a:solidFill>
                  <a:srgbClr val="00B0F0"/>
                </a:solidFill>
                <a:latin typeface="Microsoft YaHei" charset="-122"/>
                <a:ea typeface="Microsoft YaHei" charset="-122"/>
                <a:cs typeface="Microsoft YaHei" charset="-122"/>
              </a:rPr>
              <a:t>linux</a:t>
            </a:r>
            <a:r>
              <a:rPr kumimoji="1" lang="zh-CN" altLang="en-US" sz="2400" dirty="0" smtClean="0">
                <a:solidFill>
                  <a:srgbClr val="00B0F0"/>
                </a:solidFill>
                <a:latin typeface="Microsoft YaHei" charset="-122"/>
                <a:ea typeface="Microsoft YaHei" charset="-122"/>
                <a:cs typeface="Microsoft YaHei" charset="-122"/>
              </a:rPr>
              <a:t>程序 </a:t>
            </a:r>
            <a:r>
              <a:rPr kumimoji="1" lang="mr-IN" altLang="zh-CN" sz="2400" dirty="0" smtClean="0">
                <a:solidFill>
                  <a:srgbClr val="00B0F0"/>
                </a:solidFill>
                <a:latin typeface="Microsoft YaHei" charset="-122"/>
                <a:ea typeface="Microsoft YaHei" charset="-122"/>
                <a:cs typeface="Microsoft YaHei" charset="-122"/>
              </a:rPr>
              <a:t>…</a:t>
            </a:r>
            <a:endParaRPr kumimoji="1" lang="zh-CN" altLang="en-US" sz="2400" dirty="0">
              <a:solidFill>
                <a:srgbClr val="00B0F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1833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6" grpId="0"/>
      <p:bldP spid="8" grpId="0"/>
      <p:bldP spid="15" grpId="0"/>
      <p:bldP spid="16" grpId="0"/>
      <p:bldP spid="17" grpId="0"/>
      <p:bldP spid="18" grpId="0"/>
      <p:bldP spid="19" grpId="0"/>
      <p:bldP spid="20" grpId="0"/>
      <p:bldP spid="2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zh-CN" altLang="en-US" b="1" dirty="0" smtClean="0">
                <a:solidFill>
                  <a:srgbClr val="3F9EC9"/>
                </a:solidFill>
                <a:latin typeface="Microsoft YaHei" charset="-122"/>
                <a:ea typeface="Microsoft YaHei" charset="-122"/>
                <a:cs typeface="Microsoft YaHei" charset="-122"/>
              </a:rPr>
              <a:t>动手时间</a:t>
            </a:r>
            <a:endParaRPr kumimoji="1" lang="zh-CN" altLang="en-US" b="1" dirty="0">
              <a:solidFill>
                <a:srgbClr val="BC2D46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4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624105"/>
          </a:xfrm>
        </p:spPr>
        <p:txBody>
          <a:bodyPr/>
          <a:lstStyle/>
          <a:p>
            <a:pPr marL="0" indent="0" algn="ctr">
              <a:buNone/>
            </a:pP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动手制作你的第一个</a:t>
            </a:r>
            <a:r>
              <a:rPr kumimoji="1" lang="en-US" altLang="zh-CN" dirty="0" err="1" smtClean="0">
                <a:latin typeface="Microsoft YaHei" charset="-122"/>
                <a:ea typeface="Microsoft YaHei" charset="-122"/>
                <a:cs typeface="Microsoft YaHei" charset="-122"/>
              </a:rPr>
              <a:t>docker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镜像吧！</a:t>
            </a:r>
            <a:endParaRPr kumimoji="1" lang="en-US" altLang="zh-CN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500" y="2449730"/>
            <a:ext cx="7239000" cy="332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98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zh-CN" b="1" dirty="0" smtClean="0">
                <a:solidFill>
                  <a:srgbClr val="3F9EC9"/>
                </a:solidFill>
                <a:latin typeface="Microsoft YaHei" charset="-122"/>
                <a:ea typeface="Microsoft YaHei" charset="-122"/>
                <a:cs typeface="Microsoft YaHei" charset="-122"/>
              </a:rPr>
              <a:t>Docker</a:t>
            </a:r>
            <a:r>
              <a:rPr kumimoji="1" lang="zh-CN" altLang="en-US" b="1" dirty="0" smtClean="0">
                <a:solidFill>
                  <a:srgbClr val="3F9EC9"/>
                </a:solidFill>
                <a:latin typeface="Microsoft YaHei" charset="-122"/>
                <a:ea typeface="Microsoft YaHei" charset="-122"/>
                <a:cs typeface="Microsoft YaHei" charset="-122"/>
              </a:rPr>
              <a:t>码头</a:t>
            </a:r>
            <a:endParaRPr kumimoji="1" lang="zh-CN" altLang="en-US" b="1" dirty="0">
              <a:solidFill>
                <a:srgbClr val="BC2D46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5456" y="1440688"/>
            <a:ext cx="7181088" cy="541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78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zh-CN" altLang="en-US" b="1" dirty="0" smtClean="0">
                <a:solidFill>
                  <a:srgbClr val="3F9EC9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下期预告</a:t>
            </a:r>
            <a:endParaRPr kumimoji="1" lang="zh-CN" altLang="en-US" b="1" dirty="0">
              <a:solidFill>
                <a:srgbClr val="BC2D46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4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624105"/>
          </a:xfrm>
        </p:spPr>
        <p:txBody>
          <a:bodyPr/>
          <a:lstStyle/>
          <a:p>
            <a:pPr marL="0" indent="0">
              <a:buNone/>
            </a:pP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进阶篇</a:t>
            </a:r>
            <a:endParaRPr kumimoji="1" lang="en-US" altLang="zh-CN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38200" y="2859314"/>
            <a:ext cx="5302990" cy="341632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marL="342900" marR="0" lvl="0" indent="-34290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Docker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 镜像文件结构</a:t>
            </a:r>
            <a:endParaRPr kumimoji="1"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342900" marR="0" lvl="0" indent="-34290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Docker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 容器的文件卷、端口映射、容器间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通信</a:t>
            </a:r>
            <a:endParaRPr kumimoji="1"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342900" marR="0" lvl="0" indent="-34290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Docker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 三剑客之</a:t>
            </a:r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Compose</a:t>
            </a:r>
          </a:p>
          <a:p>
            <a:pPr marL="342900" marR="0" lvl="0" indent="-34290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Docker 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实战之打包你的</a:t>
            </a:r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java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项目</a:t>
            </a:r>
            <a:endParaRPr kumimoji="1"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342900" marR="0" lvl="0" indent="-34290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1" lang="mr-IN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…</a:t>
            </a:r>
            <a:endParaRPr kumimoji="1"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342900" marR="0" lvl="0" indent="-34290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kumimoji="1"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5309" y="2859314"/>
            <a:ext cx="5212935" cy="2262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416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zh-CN" altLang="en-US" b="1" dirty="0" smtClean="0">
                <a:solidFill>
                  <a:srgbClr val="3F9EC9"/>
                </a:solidFill>
                <a:latin typeface="Microsoft YaHei" charset="-122"/>
                <a:ea typeface="Microsoft YaHei" charset="-122"/>
                <a:cs typeface="Microsoft YaHei" charset="-122"/>
              </a:rPr>
              <a:t>前言</a:t>
            </a:r>
            <a:endParaRPr kumimoji="1" lang="zh-CN" altLang="en-US" b="1" dirty="0">
              <a:solidFill>
                <a:srgbClr val="BC2D46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624105"/>
          </a:xfrm>
        </p:spPr>
        <p:txBody>
          <a:bodyPr/>
          <a:lstStyle/>
          <a:p>
            <a:pPr marL="0" indent="0">
              <a:buNone/>
            </a:pP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一直以来，我们一般是这样交付软件</a:t>
            </a:r>
            <a:r>
              <a:rPr kumimoji="1" lang="mr-IN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…</a:t>
            </a:r>
            <a:endParaRPr kumimoji="1"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0" indent="0" algn="ctr">
              <a:buNone/>
            </a:pPr>
            <a:endParaRPr kumimoji="1" lang="en-US" altLang="zh-CN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504" y="4132102"/>
            <a:ext cx="2898680" cy="1703676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672619" y="2449730"/>
            <a:ext cx="212109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1.</a:t>
            </a:r>
            <a:r>
              <a:rPr lang="zh-CN" altLang="en-US" sz="54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开发</a:t>
            </a:r>
            <a:endParaRPr lang="zh-CN" alt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6003" y="3262498"/>
            <a:ext cx="2575630" cy="2575630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4973855" y="2449730"/>
            <a:ext cx="212109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2</a:t>
            </a:r>
            <a:r>
              <a:rPr lang="en-US" altLang="zh-CN" sz="54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.</a:t>
            </a:r>
            <a:r>
              <a:rPr lang="zh-CN" altLang="en-US" sz="54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测试</a:t>
            </a:r>
            <a:endParaRPr lang="zh-CN" alt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15" name="右箭头 14"/>
          <p:cNvSpPr/>
          <p:nvPr/>
        </p:nvSpPr>
        <p:spPr>
          <a:xfrm>
            <a:off x="7692981" y="2643478"/>
            <a:ext cx="753877" cy="638701"/>
          </a:xfrm>
          <a:prstGeom prst="rightArrow">
            <a:avLst/>
          </a:prstGeom>
          <a:solidFill>
            <a:srgbClr val="3F9EC9"/>
          </a:solidFill>
          <a:ln>
            <a:solidFill>
              <a:srgbClr val="3F9E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5452" y="4132102"/>
            <a:ext cx="3062788" cy="1703676"/>
          </a:xfrm>
          <a:prstGeom prst="rect">
            <a:avLst/>
          </a:prstGeom>
        </p:spPr>
      </p:pic>
      <p:sp>
        <p:nvSpPr>
          <p:cNvPr id="17" name="右箭头 16"/>
          <p:cNvSpPr/>
          <p:nvPr/>
        </p:nvSpPr>
        <p:spPr>
          <a:xfrm>
            <a:off x="3580923" y="2613217"/>
            <a:ext cx="753877" cy="638701"/>
          </a:xfrm>
          <a:prstGeom prst="rightArrow">
            <a:avLst/>
          </a:prstGeom>
          <a:solidFill>
            <a:srgbClr val="3F9EC9"/>
          </a:solidFill>
          <a:ln>
            <a:solidFill>
              <a:srgbClr val="3F9E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9085913" y="2492365"/>
            <a:ext cx="212109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3.</a:t>
            </a:r>
            <a:r>
              <a:rPr lang="zh-CN" altLang="en-US" sz="54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部署</a:t>
            </a:r>
            <a:endParaRPr lang="zh-CN" alt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4637992" y="3247462"/>
            <a:ext cx="2680487" cy="8696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55805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1" grpId="0"/>
      <p:bldP spid="14" grpId="0"/>
      <p:bldP spid="15" grpId="0" animBg="1"/>
      <p:bldP spid="17" grpId="0" animBg="1"/>
      <p:bldP spid="1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zh-CN" b="1" dirty="0" smtClean="0">
                <a:solidFill>
                  <a:srgbClr val="3F9EC9"/>
                </a:solidFill>
                <a:latin typeface="Microsoft YaHei" charset="-122"/>
                <a:ea typeface="Microsoft YaHei" charset="-122"/>
                <a:cs typeface="Microsoft YaHei" charset="-122"/>
              </a:rPr>
              <a:t>Thanks</a:t>
            </a:r>
            <a:endParaRPr kumimoji="1" lang="zh-CN" altLang="en-US" b="1" dirty="0">
              <a:solidFill>
                <a:srgbClr val="BC2D46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4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624105"/>
          </a:xfrm>
        </p:spPr>
        <p:txBody>
          <a:bodyPr/>
          <a:lstStyle/>
          <a:p>
            <a:pPr marL="0" indent="0" algn="ctr">
              <a:buNone/>
            </a:pP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今天的分享到此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结束</a:t>
            </a:r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，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谢谢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大家的耐心！</a:t>
            </a:r>
            <a:endParaRPr kumimoji="1" lang="en-US" altLang="zh-CN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7329" y="2891971"/>
            <a:ext cx="4229100" cy="2844800"/>
          </a:xfrm>
          <a:prstGeom prst="rect">
            <a:avLst/>
          </a:prstGeom>
        </p:spPr>
      </p:pic>
      <p:sp>
        <p:nvSpPr>
          <p:cNvPr id="6" name="进程 5"/>
          <p:cNvSpPr/>
          <p:nvPr/>
        </p:nvSpPr>
        <p:spPr>
          <a:xfrm>
            <a:off x="6691086" y="5471886"/>
            <a:ext cx="2409371" cy="624114"/>
          </a:xfrm>
          <a:prstGeom prst="flowChartProcess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73669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zh-CN" altLang="en-US" b="1" dirty="0" smtClean="0">
                <a:solidFill>
                  <a:srgbClr val="3F9EC9"/>
                </a:solidFill>
                <a:latin typeface="Microsoft YaHei" charset="-122"/>
                <a:ea typeface="Microsoft YaHei" charset="-122"/>
                <a:cs typeface="Microsoft YaHei" charset="-122"/>
              </a:rPr>
              <a:t>前言</a:t>
            </a:r>
            <a:endParaRPr kumimoji="1" lang="zh-CN" altLang="en-US" b="1" dirty="0">
              <a:solidFill>
                <a:srgbClr val="BC2D46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000" y="3012595"/>
            <a:ext cx="5080000" cy="2857500"/>
          </a:xfrm>
          <a:prstGeom prst="rect">
            <a:avLst/>
          </a:prstGeom>
        </p:spPr>
      </p:pic>
      <p:sp>
        <p:nvSpPr>
          <p:cNvPr id="19" name="内容占位符 2"/>
          <p:cNvSpPr txBox="1">
            <a:spLocks/>
          </p:cNvSpPr>
          <p:nvPr/>
        </p:nvSpPr>
        <p:spPr>
          <a:xfrm>
            <a:off x="838200" y="1825625"/>
            <a:ext cx="10515600" cy="6241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矛盾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不断</a:t>
            </a:r>
            <a:r>
              <a:rPr kumimoji="1" lang="mr-IN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…</a:t>
            </a:r>
            <a:endParaRPr kumimoji="1" lang="en-US" altLang="zh-CN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30392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240"/>
          <a:stretch/>
        </p:blipFill>
        <p:spPr>
          <a:xfrm>
            <a:off x="2468913" y="2137677"/>
            <a:ext cx="7254173" cy="4720323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zh-CN" altLang="en-US" b="1" dirty="0" smtClean="0">
                <a:solidFill>
                  <a:srgbClr val="3F9EC9"/>
                </a:solidFill>
                <a:latin typeface="Microsoft YaHei" charset="-122"/>
                <a:ea typeface="Microsoft YaHei" charset="-122"/>
                <a:cs typeface="Microsoft YaHei" charset="-122"/>
              </a:rPr>
              <a:t>前言</a:t>
            </a:r>
            <a:endParaRPr kumimoji="1" lang="zh-CN" altLang="en-US" b="1" dirty="0">
              <a:solidFill>
                <a:srgbClr val="BC2D46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096126" y="2925326"/>
            <a:ext cx="11710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solidFill>
                  <a:srgbClr val="00B0F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我本地跑的好好的</a:t>
            </a:r>
            <a:r>
              <a:rPr kumimoji="1" lang="en-US" altLang="zh-CN" dirty="0" smtClean="0">
                <a:solidFill>
                  <a:srgbClr val="00B0F0"/>
                </a:solidFill>
                <a:latin typeface="Microsoft YaHei" charset="-122"/>
                <a:ea typeface="Microsoft YaHei" charset="-122"/>
                <a:cs typeface="Microsoft YaHei" charset="-122"/>
              </a:rPr>
              <a:t>!</a:t>
            </a:r>
            <a:endParaRPr kumimoji="1" lang="zh-CN" altLang="en-US" dirty="0">
              <a:solidFill>
                <a:srgbClr val="00B0F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4659005" y="3716603"/>
            <a:ext cx="7318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solidFill>
                  <a:srgbClr val="00B0F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开发</a:t>
            </a:r>
            <a:endParaRPr kumimoji="1" lang="en-US" altLang="zh-CN" dirty="0" smtClean="0">
              <a:solidFill>
                <a:srgbClr val="00B0F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kumimoji="1" lang="zh-CN" altLang="en-US" dirty="0" smtClean="0">
                <a:solidFill>
                  <a:srgbClr val="00B0F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小弟</a:t>
            </a:r>
            <a:endParaRPr kumimoji="1" lang="zh-CN" altLang="en-US" dirty="0">
              <a:solidFill>
                <a:srgbClr val="00B0F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7868651" y="3070272"/>
            <a:ext cx="14518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solidFill>
                  <a:srgbClr val="002060"/>
                </a:solidFill>
                <a:latin typeface="Microsoft YaHei" charset="-122"/>
                <a:ea typeface="Microsoft YaHei" charset="-122"/>
                <a:cs typeface="Microsoft YaHei" charset="-122"/>
              </a:rPr>
              <a:t>你怀疑我测试方法？？</a:t>
            </a:r>
            <a:endParaRPr kumimoji="1" lang="zh-CN" altLang="en-US" dirty="0">
              <a:solidFill>
                <a:srgbClr val="00206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6979886" y="3840426"/>
            <a:ext cx="11542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solidFill>
                  <a:srgbClr val="00206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测试</a:t>
            </a:r>
            <a:endParaRPr kumimoji="1" lang="en-US" altLang="zh-CN" dirty="0" smtClean="0">
              <a:solidFill>
                <a:srgbClr val="00206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kumimoji="1" lang="zh-CN" altLang="en-US" dirty="0" smtClean="0">
                <a:solidFill>
                  <a:srgbClr val="00206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大哥</a:t>
            </a:r>
            <a:endParaRPr kumimoji="1" lang="zh-CN" altLang="en-US" dirty="0">
              <a:solidFill>
                <a:srgbClr val="00206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294062" y="1778502"/>
            <a:ext cx="360387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开发</a:t>
            </a:r>
            <a:r>
              <a:rPr lang="en-US" altLang="zh-CN" sz="54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vs</a:t>
            </a:r>
            <a:r>
              <a:rPr lang="zh-CN" altLang="en-US" sz="54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测试</a:t>
            </a:r>
            <a:endParaRPr lang="zh-CN" alt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376088" y="2883236"/>
            <a:ext cx="1439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结果不一致</a:t>
            </a:r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?</a:t>
            </a:r>
            <a:endParaRPr kumimoji="1"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56268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9" grpId="0"/>
      <p:bldP spid="21" grpId="0"/>
      <p:bldP spid="22" grpId="0"/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240"/>
          <a:stretch/>
        </p:blipFill>
        <p:spPr>
          <a:xfrm>
            <a:off x="2468913" y="2137677"/>
            <a:ext cx="7254173" cy="4720323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zh-CN" altLang="en-US" b="1" dirty="0" smtClean="0">
                <a:solidFill>
                  <a:srgbClr val="3F9EC9"/>
                </a:solidFill>
                <a:latin typeface="Microsoft YaHei" charset="-122"/>
                <a:ea typeface="Microsoft YaHei" charset="-122"/>
                <a:cs typeface="Microsoft YaHei" charset="-122"/>
              </a:rPr>
              <a:t>前言</a:t>
            </a:r>
            <a:endParaRPr kumimoji="1" lang="zh-CN" altLang="en-US" b="1" dirty="0">
              <a:solidFill>
                <a:srgbClr val="BC2D46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096126" y="2925326"/>
            <a:ext cx="11710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solidFill>
                  <a:srgbClr val="00B0F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测试都通过了呀</a:t>
            </a:r>
            <a:r>
              <a:rPr kumimoji="1" lang="en-US" altLang="zh-CN" dirty="0" smtClean="0">
                <a:solidFill>
                  <a:srgbClr val="00B0F0"/>
                </a:solidFill>
                <a:latin typeface="Microsoft YaHei" charset="-122"/>
                <a:ea typeface="Microsoft YaHei" charset="-122"/>
                <a:cs typeface="Microsoft YaHei" charset="-122"/>
              </a:rPr>
              <a:t>!</a:t>
            </a:r>
            <a:endParaRPr kumimoji="1" lang="zh-CN" altLang="en-US" dirty="0">
              <a:solidFill>
                <a:srgbClr val="00B0F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4798979" y="3716603"/>
            <a:ext cx="11542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rgbClr val="00B0F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开发</a:t>
            </a:r>
            <a:endParaRPr kumimoji="1" lang="en-US" altLang="zh-CN" dirty="0">
              <a:solidFill>
                <a:srgbClr val="00B0F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kumimoji="1" lang="zh-CN" altLang="en-US" dirty="0">
                <a:solidFill>
                  <a:srgbClr val="00B0F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小弟</a:t>
            </a:r>
            <a:endParaRPr kumimoji="1" lang="zh-CN" altLang="en-US" dirty="0">
              <a:solidFill>
                <a:srgbClr val="00B0F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7868651" y="3070272"/>
            <a:ext cx="14518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solidFill>
                  <a:srgbClr val="002060"/>
                </a:solidFill>
                <a:latin typeface="Microsoft YaHei" charset="-122"/>
                <a:ea typeface="Microsoft YaHei" charset="-122"/>
                <a:cs typeface="Microsoft YaHei" charset="-122"/>
              </a:rPr>
              <a:t>你怀疑我的操作？？</a:t>
            </a:r>
            <a:endParaRPr kumimoji="1" lang="zh-CN" altLang="en-US" dirty="0">
              <a:solidFill>
                <a:srgbClr val="00206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6979886" y="3882190"/>
            <a:ext cx="11542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solidFill>
                  <a:srgbClr val="002060"/>
                </a:solidFill>
                <a:latin typeface="Microsoft YaHei" charset="-122"/>
                <a:ea typeface="Microsoft YaHei" charset="-122"/>
                <a:cs typeface="Microsoft YaHei" charset="-122"/>
              </a:rPr>
              <a:t>运维</a:t>
            </a:r>
            <a:endParaRPr kumimoji="1" lang="en-US" altLang="zh-CN" dirty="0" smtClean="0">
              <a:solidFill>
                <a:srgbClr val="00206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kumimoji="1" lang="zh-CN" altLang="en-US" dirty="0" smtClean="0">
                <a:solidFill>
                  <a:srgbClr val="00206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大哥</a:t>
            </a:r>
            <a:endParaRPr kumimoji="1" lang="zh-CN" altLang="en-US" dirty="0">
              <a:solidFill>
                <a:srgbClr val="00206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294065" y="1778502"/>
            <a:ext cx="360387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开发</a:t>
            </a:r>
            <a:r>
              <a:rPr lang="en-US" altLang="zh-CN" sz="54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vs</a:t>
            </a:r>
            <a:r>
              <a:rPr lang="zh-CN" altLang="en-US" sz="54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运维</a:t>
            </a:r>
            <a:endParaRPr lang="zh-CN" alt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376088" y="2883236"/>
            <a:ext cx="1439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结果不一致</a:t>
            </a:r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?</a:t>
            </a:r>
            <a:endParaRPr kumimoji="1"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12070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9" grpId="0"/>
      <p:bldP spid="21" grpId="0"/>
      <p:bldP spid="22" grpId="0"/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zh-CN" altLang="en-US" b="1" dirty="0" smtClean="0">
                <a:solidFill>
                  <a:srgbClr val="3F9EC9"/>
                </a:solidFill>
                <a:latin typeface="Microsoft YaHei" charset="-122"/>
                <a:ea typeface="Microsoft YaHei" charset="-122"/>
                <a:cs typeface="Microsoft YaHei" charset="-122"/>
              </a:rPr>
              <a:t>前言</a:t>
            </a:r>
            <a:endParaRPr kumimoji="1" lang="zh-CN" altLang="en-US" b="1" dirty="0">
              <a:solidFill>
                <a:srgbClr val="BC2D46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9" name="内容占位符 2"/>
          <p:cNvSpPr txBox="1">
            <a:spLocks/>
          </p:cNvSpPr>
          <p:nvPr/>
        </p:nvSpPr>
        <p:spPr>
          <a:xfrm>
            <a:off x="838200" y="1825625"/>
            <a:ext cx="10515600" cy="6241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结果不一致到底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是谁的错？</a:t>
            </a:r>
            <a:endParaRPr kumimoji="1" lang="en-US" altLang="zh-CN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483336" y="4007477"/>
            <a:ext cx="1545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代码隐藏</a:t>
            </a:r>
            <a:r>
              <a:rPr kumimoji="1" lang="en-US" altLang="zh-CN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bug</a:t>
            </a:r>
            <a:endParaRPr kumimoji="1" lang="zh-CN" altLang="en-US" dirty="0">
              <a:solidFill>
                <a:srgbClr val="C000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311169" y="3248879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配置参数错误</a:t>
            </a:r>
            <a:endParaRPr kumimoji="1" lang="zh-CN" altLang="en-US" dirty="0">
              <a:solidFill>
                <a:srgbClr val="C000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766004" y="478425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请求量大</a:t>
            </a:r>
            <a:endParaRPr kumimoji="1" lang="zh-CN" altLang="en-US" dirty="0">
              <a:solidFill>
                <a:srgbClr val="C000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7874000" y="3930533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运维操作失误</a:t>
            </a:r>
            <a:endParaRPr kumimoji="1" lang="zh-CN" altLang="en-US" dirty="0">
              <a:solidFill>
                <a:srgbClr val="C000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285521" y="3930533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环境差异</a:t>
            </a:r>
            <a:endParaRPr kumimoji="1" lang="zh-CN" altLang="en-US" sz="2800" dirty="0">
              <a:solidFill>
                <a:srgbClr val="FF00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345763" y="478425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偶发意外</a:t>
            </a:r>
            <a:endParaRPr kumimoji="1" lang="zh-CN" altLang="en-US" dirty="0">
              <a:solidFill>
                <a:srgbClr val="C000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09430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5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0" grpId="0"/>
      <p:bldP spid="11" grpId="0"/>
      <p:bldP spid="12" grpId="1"/>
      <p:bldP spid="1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zh-CN" altLang="en-US" b="1" dirty="0" smtClean="0">
                <a:solidFill>
                  <a:srgbClr val="3F9EC9"/>
                </a:solidFill>
                <a:latin typeface="Microsoft YaHei" charset="-122"/>
                <a:ea typeface="Microsoft YaHei" charset="-122"/>
                <a:cs typeface="Microsoft YaHei" charset="-122"/>
              </a:rPr>
              <a:t>前言</a:t>
            </a:r>
            <a:endParaRPr kumimoji="1" lang="zh-CN" altLang="en-US" b="1" dirty="0">
              <a:solidFill>
                <a:srgbClr val="BC2D46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9" name="内容占位符 2"/>
          <p:cNvSpPr txBox="1">
            <a:spLocks/>
          </p:cNvSpPr>
          <p:nvPr/>
        </p:nvSpPr>
        <p:spPr>
          <a:xfrm>
            <a:off x="838200" y="1788187"/>
            <a:ext cx="10515600" cy="6241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以</a:t>
            </a:r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java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应用环境为例</a:t>
            </a:r>
            <a:endParaRPr kumimoji="1" lang="en-US" altLang="zh-CN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3" name="进程 2"/>
          <p:cNvSpPr/>
          <p:nvPr/>
        </p:nvSpPr>
        <p:spPr>
          <a:xfrm>
            <a:off x="1337053" y="3064810"/>
            <a:ext cx="2360896" cy="3661510"/>
          </a:xfrm>
          <a:prstGeom prst="flowChartProcess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840774" y="2519325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 smtClean="0">
                <a:solidFill>
                  <a:srgbClr val="3F9EC9"/>
                </a:solidFill>
                <a:latin typeface="Microsoft YaHei" charset="-122"/>
                <a:ea typeface="Microsoft YaHei" charset="-122"/>
                <a:cs typeface="Microsoft YaHei" charset="-122"/>
              </a:rPr>
              <a:t>开发环境</a:t>
            </a:r>
            <a:endParaRPr kumimoji="1" lang="zh-CN" altLang="en-US" sz="2400" dirty="0">
              <a:solidFill>
                <a:srgbClr val="3F9EC9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8" name="进程 7"/>
          <p:cNvSpPr/>
          <p:nvPr/>
        </p:nvSpPr>
        <p:spPr>
          <a:xfrm>
            <a:off x="1660604" y="4611747"/>
            <a:ext cx="1776112" cy="425180"/>
          </a:xfrm>
          <a:prstGeom prst="flowChartProcess">
            <a:avLst/>
          </a:prstGeom>
          <a:solidFill>
            <a:srgbClr val="4DBDE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JRE 1.8</a:t>
            </a:r>
            <a:endParaRPr kumimoji="1" lang="zh-CN" altLang="en-US" dirty="0"/>
          </a:p>
        </p:txBody>
      </p:sp>
      <p:sp>
        <p:nvSpPr>
          <p:cNvPr id="16" name="进程 15"/>
          <p:cNvSpPr/>
          <p:nvPr/>
        </p:nvSpPr>
        <p:spPr>
          <a:xfrm>
            <a:off x="1660604" y="5279762"/>
            <a:ext cx="1776112" cy="425180"/>
          </a:xfrm>
          <a:prstGeom prst="flowChartProcess">
            <a:avLst/>
          </a:prstGeom>
          <a:solidFill>
            <a:srgbClr val="4DBDE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环境变量</a:t>
            </a:r>
            <a:endParaRPr kumimoji="1" lang="zh-CN" altLang="en-US" dirty="0"/>
          </a:p>
        </p:txBody>
      </p:sp>
      <p:sp>
        <p:nvSpPr>
          <p:cNvPr id="17" name="进程 16"/>
          <p:cNvSpPr/>
          <p:nvPr/>
        </p:nvSpPr>
        <p:spPr>
          <a:xfrm>
            <a:off x="1660604" y="3943732"/>
            <a:ext cx="1776112" cy="425180"/>
          </a:xfrm>
          <a:prstGeom prst="flowChartProcess">
            <a:avLst/>
          </a:prstGeom>
          <a:solidFill>
            <a:srgbClr val="4DBDE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Tomcat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8</a:t>
            </a:r>
            <a:endParaRPr kumimoji="1" lang="zh-CN" altLang="en-US" dirty="0"/>
          </a:p>
        </p:txBody>
      </p:sp>
      <p:sp>
        <p:nvSpPr>
          <p:cNvPr id="18" name="进程 17"/>
          <p:cNvSpPr/>
          <p:nvPr/>
        </p:nvSpPr>
        <p:spPr>
          <a:xfrm>
            <a:off x="1660604" y="3275717"/>
            <a:ext cx="1776112" cy="425180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Java</a:t>
            </a:r>
            <a:r>
              <a:rPr kumimoji="1" lang="zh-CN" altLang="en-US" dirty="0" smtClean="0"/>
              <a:t>应用</a:t>
            </a:r>
            <a:endParaRPr kumimoji="1" lang="zh-CN" altLang="en-US" dirty="0"/>
          </a:p>
        </p:txBody>
      </p:sp>
      <p:sp>
        <p:nvSpPr>
          <p:cNvPr id="20" name="进程 19"/>
          <p:cNvSpPr/>
          <p:nvPr/>
        </p:nvSpPr>
        <p:spPr>
          <a:xfrm>
            <a:off x="4858512" y="3068597"/>
            <a:ext cx="2360896" cy="3661510"/>
          </a:xfrm>
          <a:prstGeom prst="flowChartProcess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5433666" y="2613172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 smtClean="0">
                <a:solidFill>
                  <a:srgbClr val="FFC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测试环境</a:t>
            </a:r>
            <a:endParaRPr kumimoji="1" lang="zh-CN" altLang="en-US" sz="2400" dirty="0">
              <a:solidFill>
                <a:srgbClr val="FFC0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2" name="进程 21"/>
          <p:cNvSpPr/>
          <p:nvPr/>
        </p:nvSpPr>
        <p:spPr>
          <a:xfrm>
            <a:off x="5181044" y="4611747"/>
            <a:ext cx="1776112" cy="425180"/>
          </a:xfrm>
          <a:prstGeom prst="flowChartProcess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JRE 1.7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R1</a:t>
            </a:r>
            <a:endParaRPr kumimoji="1" lang="zh-CN" altLang="en-US" dirty="0"/>
          </a:p>
        </p:txBody>
      </p:sp>
      <p:sp>
        <p:nvSpPr>
          <p:cNvPr id="23" name="进程 22"/>
          <p:cNvSpPr/>
          <p:nvPr/>
        </p:nvSpPr>
        <p:spPr>
          <a:xfrm>
            <a:off x="5181044" y="5279762"/>
            <a:ext cx="1776112" cy="425180"/>
          </a:xfrm>
          <a:prstGeom prst="flowChartProcess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环境变量</a:t>
            </a:r>
            <a:endParaRPr kumimoji="1" lang="zh-CN" altLang="en-US" dirty="0"/>
          </a:p>
        </p:txBody>
      </p:sp>
      <p:sp>
        <p:nvSpPr>
          <p:cNvPr id="24" name="进程 23"/>
          <p:cNvSpPr/>
          <p:nvPr/>
        </p:nvSpPr>
        <p:spPr>
          <a:xfrm>
            <a:off x="5181044" y="3943732"/>
            <a:ext cx="1776112" cy="425180"/>
          </a:xfrm>
          <a:prstGeom prst="flowChartProcess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Tomcat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7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R1</a:t>
            </a:r>
            <a:endParaRPr kumimoji="1" lang="zh-CN" altLang="en-US" dirty="0"/>
          </a:p>
        </p:txBody>
      </p:sp>
      <p:sp>
        <p:nvSpPr>
          <p:cNvPr id="25" name="进程 24"/>
          <p:cNvSpPr/>
          <p:nvPr/>
        </p:nvSpPr>
        <p:spPr>
          <a:xfrm>
            <a:off x="5181044" y="3275717"/>
            <a:ext cx="1776112" cy="425180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Java</a:t>
            </a:r>
            <a:r>
              <a:rPr kumimoji="1" lang="zh-CN" altLang="en-US" dirty="0" smtClean="0"/>
              <a:t>应用</a:t>
            </a:r>
            <a:endParaRPr kumimoji="1" lang="zh-CN" altLang="en-US" dirty="0"/>
          </a:p>
        </p:txBody>
      </p:sp>
      <p:sp>
        <p:nvSpPr>
          <p:cNvPr id="26" name="进程 25"/>
          <p:cNvSpPr/>
          <p:nvPr/>
        </p:nvSpPr>
        <p:spPr>
          <a:xfrm>
            <a:off x="8447220" y="3068597"/>
            <a:ext cx="2360896" cy="3661510"/>
          </a:xfrm>
          <a:prstGeom prst="flowChartProcess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7" name="文本框 26"/>
          <p:cNvSpPr txBox="1"/>
          <p:nvPr/>
        </p:nvSpPr>
        <p:spPr>
          <a:xfrm>
            <a:off x="9052514" y="2613172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 smtClean="0">
                <a:solidFill>
                  <a:srgbClr val="92D050"/>
                </a:solidFill>
                <a:latin typeface="Microsoft YaHei" charset="-122"/>
                <a:ea typeface="Microsoft YaHei" charset="-122"/>
                <a:cs typeface="Microsoft YaHei" charset="-122"/>
              </a:rPr>
              <a:t>生产环境</a:t>
            </a:r>
            <a:endParaRPr kumimoji="1" lang="zh-CN" altLang="en-US" sz="2400" dirty="0">
              <a:solidFill>
                <a:srgbClr val="92D05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8" name="进程 27"/>
          <p:cNvSpPr/>
          <p:nvPr/>
        </p:nvSpPr>
        <p:spPr>
          <a:xfrm>
            <a:off x="8769752" y="4611747"/>
            <a:ext cx="1776112" cy="425180"/>
          </a:xfrm>
          <a:prstGeom prst="flowChartProcess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JRE 1.7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R2</a:t>
            </a:r>
            <a:endParaRPr kumimoji="1" lang="zh-CN" altLang="en-US" dirty="0"/>
          </a:p>
        </p:txBody>
      </p:sp>
      <p:sp>
        <p:nvSpPr>
          <p:cNvPr id="29" name="进程 28"/>
          <p:cNvSpPr/>
          <p:nvPr/>
        </p:nvSpPr>
        <p:spPr>
          <a:xfrm>
            <a:off x="8769752" y="5279762"/>
            <a:ext cx="1776112" cy="425180"/>
          </a:xfrm>
          <a:prstGeom prst="flowChartProcess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环境变量</a:t>
            </a:r>
            <a:endParaRPr kumimoji="1" lang="zh-CN" altLang="en-US" dirty="0"/>
          </a:p>
        </p:txBody>
      </p:sp>
      <p:sp>
        <p:nvSpPr>
          <p:cNvPr id="30" name="进程 29"/>
          <p:cNvSpPr/>
          <p:nvPr/>
        </p:nvSpPr>
        <p:spPr>
          <a:xfrm>
            <a:off x="8769752" y="3943732"/>
            <a:ext cx="1776112" cy="425180"/>
          </a:xfrm>
          <a:prstGeom prst="flowChartProcess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Tomcat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7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R2</a:t>
            </a:r>
            <a:endParaRPr kumimoji="1" lang="zh-CN" altLang="en-US" dirty="0"/>
          </a:p>
        </p:txBody>
      </p:sp>
      <p:sp>
        <p:nvSpPr>
          <p:cNvPr id="31" name="进程 30"/>
          <p:cNvSpPr/>
          <p:nvPr/>
        </p:nvSpPr>
        <p:spPr>
          <a:xfrm>
            <a:off x="8769752" y="3268204"/>
            <a:ext cx="1776112" cy="425180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Java</a:t>
            </a:r>
            <a:r>
              <a:rPr kumimoji="1" lang="zh-CN" altLang="en-US" dirty="0" smtClean="0"/>
              <a:t>应用</a:t>
            </a:r>
            <a:endParaRPr kumimoji="1" lang="zh-CN" altLang="en-US" dirty="0"/>
          </a:p>
        </p:txBody>
      </p:sp>
      <p:sp>
        <p:nvSpPr>
          <p:cNvPr id="32" name="进程 31"/>
          <p:cNvSpPr/>
          <p:nvPr/>
        </p:nvSpPr>
        <p:spPr>
          <a:xfrm>
            <a:off x="1660604" y="6003041"/>
            <a:ext cx="1776112" cy="425180"/>
          </a:xfrm>
          <a:prstGeom prst="flowChartProcess">
            <a:avLst/>
          </a:prstGeom>
          <a:solidFill>
            <a:srgbClr val="4DBDE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Windows/mac</a:t>
            </a:r>
            <a:endParaRPr kumimoji="1" lang="zh-CN" altLang="en-US" dirty="0"/>
          </a:p>
        </p:txBody>
      </p:sp>
      <p:sp>
        <p:nvSpPr>
          <p:cNvPr id="33" name="进程 32"/>
          <p:cNvSpPr/>
          <p:nvPr/>
        </p:nvSpPr>
        <p:spPr>
          <a:xfrm>
            <a:off x="5150904" y="5996883"/>
            <a:ext cx="1776112" cy="425180"/>
          </a:xfrm>
          <a:prstGeom prst="flowChartProcess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centos7</a:t>
            </a:r>
            <a:endParaRPr kumimoji="1" lang="zh-CN" altLang="en-US" dirty="0"/>
          </a:p>
        </p:txBody>
      </p:sp>
      <p:sp>
        <p:nvSpPr>
          <p:cNvPr id="34" name="进程 33"/>
          <p:cNvSpPr/>
          <p:nvPr/>
        </p:nvSpPr>
        <p:spPr>
          <a:xfrm>
            <a:off x="8769752" y="5996883"/>
            <a:ext cx="1776112" cy="425180"/>
          </a:xfrm>
          <a:prstGeom prst="flowChartProcess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Centos6.5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81347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8" grpId="0" animBg="1"/>
      <p:bldP spid="16" grpId="0" animBg="1"/>
      <p:bldP spid="17" grpId="0" animBg="1"/>
      <p:bldP spid="18" grpId="0" animBg="1"/>
      <p:bldP spid="20" grpId="0" animBg="1"/>
      <p:bldP spid="21" grpId="0"/>
      <p:bldP spid="22" grpId="0" animBg="1"/>
      <p:bldP spid="23" grpId="0" animBg="1"/>
      <p:bldP spid="24" grpId="0" animBg="1"/>
      <p:bldP spid="25" grpId="0" animBg="1"/>
      <p:bldP spid="26" grpId="0" animBg="1"/>
      <p:bldP spid="27" grpId="0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zh-CN" altLang="en-US" b="1" dirty="0" smtClean="0">
                <a:solidFill>
                  <a:srgbClr val="3F9EC9"/>
                </a:solidFill>
                <a:latin typeface="Microsoft YaHei" charset="-122"/>
                <a:ea typeface="Microsoft YaHei" charset="-122"/>
                <a:cs typeface="Microsoft YaHei" charset="-122"/>
              </a:rPr>
              <a:t>前言</a:t>
            </a:r>
            <a:endParaRPr kumimoji="1" lang="zh-CN" altLang="en-US" b="1" dirty="0">
              <a:solidFill>
                <a:srgbClr val="BC2D46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9" name="内容占位符 2"/>
          <p:cNvSpPr txBox="1">
            <a:spLocks/>
          </p:cNvSpPr>
          <p:nvPr/>
        </p:nvSpPr>
        <p:spPr>
          <a:xfrm>
            <a:off x="838200" y="1825625"/>
            <a:ext cx="10515600" cy="6241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如此多的环境不一致因素，你又如何保证产品交付的一致性？！</a:t>
            </a:r>
            <a:endParaRPr kumimoji="1" lang="en-US" altLang="zh-CN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500" y="3257296"/>
            <a:ext cx="3429000" cy="278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248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2990" y="2497499"/>
            <a:ext cx="4986020" cy="4360501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zh-CN" b="1" dirty="0" smtClean="0">
                <a:solidFill>
                  <a:srgbClr val="3F9EC9"/>
                </a:solidFill>
                <a:latin typeface="Microsoft YaHei" charset="-122"/>
                <a:ea typeface="Microsoft YaHei" charset="-122"/>
                <a:cs typeface="Microsoft YaHei" charset="-122"/>
              </a:rPr>
              <a:t>Welcome Docker</a:t>
            </a:r>
            <a:endParaRPr kumimoji="1" lang="zh-CN" altLang="en-US" b="1" dirty="0">
              <a:solidFill>
                <a:srgbClr val="BC2D46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9" name="内容占位符 2"/>
          <p:cNvSpPr txBox="1">
            <a:spLocks/>
          </p:cNvSpPr>
          <p:nvPr/>
        </p:nvSpPr>
        <p:spPr>
          <a:xfrm>
            <a:off x="838200" y="1825625"/>
            <a:ext cx="10515600" cy="6241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救世主来临！让</a:t>
            </a:r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Docker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来解决你的产品部署交付问题！</a:t>
            </a:r>
            <a:endParaRPr kumimoji="1" lang="en-US" altLang="zh-CN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6229" y="4829273"/>
            <a:ext cx="1371500" cy="979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121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2620</TotalTime>
  <Words>1445</Words>
  <Application>Microsoft Macintosh PowerPoint</Application>
  <PresentationFormat>宽屏</PresentationFormat>
  <Paragraphs>244</Paragraphs>
  <Slides>20</Slides>
  <Notes>20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6" baseType="lpstr">
      <vt:lpstr>DengXian</vt:lpstr>
      <vt:lpstr>DengXian Light</vt:lpstr>
      <vt:lpstr>Mangal</vt:lpstr>
      <vt:lpstr>Microsoft YaHei</vt:lpstr>
      <vt:lpstr>Arial</vt:lpstr>
      <vt:lpstr>Office 主题</vt:lpstr>
      <vt:lpstr>走进Docker的世界</vt:lpstr>
      <vt:lpstr>前言</vt:lpstr>
      <vt:lpstr>前言</vt:lpstr>
      <vt:lpstr>前言</vt:lpstr>
      <vt:lpstr>前言</vt:lpstr>
      <vt:lpstr>前言</vt:lpstr>
      <vt:lpstr>前言</vt:lpstr>
      <vt:lpstr>前言</vt:lpstr>
      <vt:lpstr>Welcome Docker</vt:lpstr>
      <vt:lpstr>What is Docker</vt:lpstr>
      <vt:lpstr>Docker哲学</vt:lpstr>
      <vt:lpstr>Docker应用场景</vt:lpstr>
      <vt:lpstr>Docker主要成员</vt:lpstr>
      <vt:lpstr>关系</vt:lpstr>
      <vt:lpstr>Dockerfile</vt:lpstr>
      <vt:lpstr>Dockerfile</vt:lpstr>
      <vt:lpstr>动手时间</vt:lpstr>
      <vt:lpstr>Docker码头</vt:lpstr>
      <vt:lpstr>下期预告</vt:lpstr>
      <vt:lpstr>Thanks</vt:lpstr>
    </vt:vector>
  </TitlesOfParts>
  <Company/>
  <LinksUpToDate>false</LinksUpToDate>
  <SharedDoc>false</SharedDoc>
  <HyperlinksChanged>false</HyperlinksChanged>
  <AppVersion>15.0029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用户</dc:creator>
  <cp:lastModifiedBy>Microsoft Office 用户</cp:lastModifiedBy>
  <cp:revision>516</cp:revision>
  <dcterms:created xsi:type="dcterms:W3CDTF">2017-09-03T07:11:42Z</dcterms:created>
  <dcterms:modified xsi:type="dcterms:W3CDTF">2017-09-06T03:56:12Z</dcterms:modified>
</cp:coreProperties>
</file>